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5" r:id="rId6"/>
    <p:sldId id="260" r:id="rId7"/>
    <p:sldId id="261" r:id="rId8"/>
    <p:sldId id="262" r:id="rId9"/>
    <p:sldId id="266" r:id="rId10"/>
    <p:sldId id="267" r:id="rId11"/>
    <p:sldId id="268" r:id="rId12"/>
    <p:sldId id="269" r:id="rId13"/>
    <p:sldId id="270" r:id="rId14"/>
    <p:sldId id="271" r:id="rId15"/>
    <p:sldId id="272" r:id="rId16"/>
    <p:sldId id="263" r:id="rId17"/>
    <p:sldId id="273" r:id="rId18"/>
    <p:sldId id="274" r:id="rId19"/>
    <p:sldId id="275" r:id="rId20"/>
    <p:sldId id="276" r:id="rId21"/>
    <p:sldId id="277" r:id="rId22"/>
    <p:sldId id="264" r:id="rId23"/>
  </p:sldIdLst>
  <p:sldSz cx="9144000" cy="5143500" type="screen16x9"/>
  <p:notesSz cx="6858000" cy="9144000"/>
  <p:embeddedFontLst>
    <p:embeddedFont>
      <p:font typeface="SimSun" panose="02010600030101010101" pitchFamily="2" charset="-122"/>
      <p:regular r:id="rId25"/>
    </p:embeddedFont>
    <p:embeddedFont>
      <p:font typeface="Lato" panose="020B0604020202020204" charset="-18"/>
      <p:regular r:id="rId26"/>
      <p:bold r:id="rId27"/>
      <p:italic r:id="rId28"/>
      <p:boldItalic r:id="rId29"/>
    </p:embeddedFont>
    <p:embeddedFont>
      <p:font typeface="Lucida Sans" panose="020B0602030504020204" pitchFamily="34" charset="0"/>
      <p:regular r:id="rId30"/>
      <p:bold r:id="rId31"/>
      <p:italic r:id="rId32"/>
      <p:boldItalic r:id="rId33"/>
    </p:embeddedFont>
    <p:embeddedFont>
      <p:font typeface="Raleway" panose="020B0604020202020204" charset="-18"/>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redný štýl 2 - zvýrazneni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051d587e5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5051d587e5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051d587e5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051d587e5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5051d587e5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5051d587e5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5051d587e5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5051d587e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5051d587e5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5051d587e5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051d587e5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051d587e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5051d587e5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5051d587e5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5051d587e5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5051d587e5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Glas Overgow</a:t>
            </a:r>
            <a:endParaRPr/>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WAD2 project design specification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F51002DF-BBB8-44D5-BD8D-1F1ACFA9ED6C}"/>
              </a:ext>
            </a:extLst>
          </p:cNvPr>
          <p:cNvSpPr>
            <a:spLocks noGrp="1"/>
          </p:cNvSpPr>
          <p:nvPr>
            <p:ph type="title"/>
          </p:nvPr>
        </p:nvSpPr>
        <p:spPr/>
        <p:txBody>
          <a:bodyPr/>
          <a:lstStyle/>
          <a:p>
            <a:r>
              <a:rPr lang="en-US" dirty="0"/>
              <a:t>subjects</a:t>
            </a:r>
          </a:p>
        </p:txBody>
      </p:sp>
      <p:graphicFrame>
        <p:nvGraphicFramePr>
          <p:cNvPr id="4" name="Tabuľka 3">
            <a:extLst>
              <a:ext uri="{FF2B5EF4-FFF2-40B4-BE49-F238E27FC236}">
                <a16:creationId xmlns:a16="http://schemas.microsoft.com/office/drawing/2014/main" id="{F89AAC84-DABC-41EC-A7ED-517BCA11BE40}"/>
              </a:ext>
            </a:extLst>
          </p:cNvPr>
          <p:cNvGraphicFramePr>
            <a:graphicFrameLocks noGrp="1"/>
          </p:cNvGraphicFramePr>
          <p:nvPr>
            <p:extLst>
              <p:ext uri="{D42A27DB-BD31-4B8C-83A1-F6EECF244321}">
                <p14:modId xmlns:p14="http://schemas.microsoft.com/office/powerpoint/2010/main" val="1105311685"/>
              </p:ext>
            </p:extLst>
          </p:nvPr>
        </p:nvGraphicFramePr>
        <p:xfrm>
          <a:off x="729450" y="2191977"/>
          <a:ext cx="6744272" cy="1488313"/>
        </p:xfrm>
        <a:graphic>
          <a:graphicData uri="http://schemas.openxmlformats.org/drawingml/2006/table">
            <a:tbl>
              <a:tblPr firstRow="1" firstCol="1" bandRow="1">
                <a:tableStyleId>{5C22544A-7EE6-4342-B048-85BDC9FD1C3A}</a:tableStyleId>
              </a:tblPr>
              <a:tblGrid>
                <a:gridCol w="3372136">
                  <a:extLst>
                    <a:ext uri="{9D8B030D-6E8A-4147-A177-3AD203B41FA5}">
                      <a16:colId xmlns:a16="http://schemas.microsoft.com/office/drawing/2014/main" val="1470292094"/>
                    </a:ext>
                  </a:extLst>
                </a:gridCol>
                <a:gridCol w="3372136">
                  <a:extLst>
                    <a:ext uri="{9D8B030D-6E8A-4147-A177-3AD203B41FA5}">
                      <a16:colId xmlns:a16="http://schemas.microsoft.com/office/drawing/2014/main" val="17555559"/>
                    </a:ext>
                  </a:extLst>
                </a:gridCol>
              </a:tblGrid>
              <a:tr h="448309">
                <a:tc gridSpan="2">
                  <a:txBody>
                    <a:bodyPr/>
                    <a:lstStyle/>
                    <a:p>
                      <a:pPr marL="0" marR="0" algn="ctr">
                        <a:spcBef>
                          <a:spcPts val="0"/>
                        </a:spcBef>
                        <a:spcAft>
                          <a:spcPts val="0"/>
                        </a:spcAft>
                      </a:pPr>
                      <a:r>
                        <a:rPr lang="en-GB" sz="1600" kern="150" dirty="0">
                          <a:effectLst/>
                        </a:rPr>
                        <a:t>Subjects</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hMerge="1">
                  <a:txBody>
                    <a:bodyPr/>
                    <a:lstStyle/>
                    <a:p>
                      <a:endParaRPr lang="en-US"/>
                    </a:p>
                  </a:txBody>
                  <a:tcPr/>
                </a:tc>
                <a:extLst>
                  <a:ext uri="{0D108BD9-81ED-4DB2-BD59-A6C34878D82A}">
                    <a16:rowId xmlns:a16="http://schemas.microsoft.com/office/drawing/2014/main" val="1050680525"/>
                  </a:ext>
                </a:extLst>
              </a:tr>
              <a:tr h="361188">
                <a:tc>
                  <a:txBody>
                    <a:bodyPr/>
                    <a:lstStyle/>
                    <a:p>
                      <a:pPr marL="0" marR="0">
                        <a:spcBef>
                          <a:spcPts val="0"/>
                        </a:spcBef>
                        <a:spcAft>
                          <a:spcPts val="0"/>
                        </a:spcAft>
                      </a:pPr>
                      <a:r>
                        <a:rPr lang="en-GB" sz="1200" kern="150" dirty="0">
                          <a:effectLst/>
                        </a:rPr>
                        <a:t>Field</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200" kern="150" dirty="0">
                          <a:effectLst/>
                        </a:rPr>
                        <a:t>Type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465619506"/>
                  </a:ext>
                </a:extLst>
              </a:tr>
              <a:tr h="339408">
                <a:tc>
                  <a:txBody>
                    <a:bodyPr/>
                    <a:lstStyle/>
                    <a:p>
                      <a:pPr marL="0" marR="0">
                        <a:spcBef>
                          <a:spcPts val="0"/>
                        </a:spcBef>
                        <a:spcAft>
                          <a:spcPts val="0"/>
                        </a:spcAft>
                      </a:pPr>
                      <a:r>
                        <a:rPr lang="en-GB" sz="1100" kern="150" dirty="0">
                          <a:effectLst/>
                        </a:rPr>
                        <a:t>Name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(64) (Primary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222762429"/>
                  </a:ext>
                </a:extLst>
              </a:tr>
              <a:tr h="339408">
                <a:tc>
                  <a:txBody>
                    <a:bodyPr/>
                    <a:lstStyle/>
                    <a:p>
                      <a:pPr marL="0" marR="0">
                        <a:spcBef>
                          <a:spcPts val="0"/>
                        </a:spcBef>
                        <a:spcAft>
                          <a:spcPts val="0"/>
                        </a:spcAft>
                      </a:pPr>
                      <a:r>
                        <a:rPr lang="en-GB" sz="1100" kern="150" dirty="0">
                          <a:effectLst/>
                        </a:rPr>
                        <a:t>URL</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Slug</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492183135"/>
                  </a:ext>
                </a:extLst>
              </a:tr>
            </a:tbl>
          </a:graphicData>
        </a:graphic>
      </p:graphicFrame>
    </p:spTree>
    <p:extLst>
      <p:ext uri="{BB962C8B-B14F-4D97-AF65-F5344CB8AC3E}">
        <p14:creationId xmlns:p14="http://schemas.microsoft.com/office/powerpoint/2010/main" val="2579247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E5FD2506-B3EC-4902-9379-F9D5EC6328EC}"/>
              </a:ext>
            </a:extLst>
          </p:cNvPr>
          <p:cNvSpPr>
            <a:spLocks noGrp="1"/>
          </p:cNvSpPr>
          <p:nvPr>
            <p:ph type="title"/>
          </p:nvPr>
        </p:nvSpPr>
        <p:spPr/>
        <p:txBody>
          <a:bodyPr/>
          <a:lstStyle/>
          <a:p>
            <a:r>
              <a:rPr lang="en-US" dirty="0"/>
              <a:t>courses</a:t>
            </a:r>
          </a:p>
        </p:txBody>
      </p:sp>
      <p:graphicFrame>
        <p:nvGraphicFramePr>
          <p:cNvPr id="4" name="Tabuľka 3">
            <a:extLst>
              <a:ext uri="{FF2B5EF4-FFF2-40B4-BE49-F238E27FC236}">
                <a16:creationId xmlns:a16="http://schemas.microsoft.com/office/drawing/2014/main" id="{63592B60-9291-4DB8-B0D9-81D55CEA4928}"/>
              </a:ext>
            </a:extLst>
          </p:cNvPr>
          <p:cNvGraphicFramePr>
            <a:graphicFrameLocks noGrp="1"/>
          </p:cNvGraphicFramePr>
          <p:nvPr>
            <p:extLst>
              <p:ext uri="{D42A27DB-BD31-4B8C-83A1-F6EECF244321}">
                <p14:modId xmlns:p14="http://schemas.microsoft.com/office/powerpoint/2010/main" val="3781825193"/>
              </p:ext>
            </p:extLst>
          </p:nvPr>
        </p:nvGraphicFramePr>
        <p:xfrm>
          <a:off x="729450" y="2306574"/>
          <a:ext cx="6124576" cy="1278890"/>
        </p:xfrm>
        <a:graphic>
          <a:graphicData uri="http://schemas.openxmlformats.org/drawingml/2006/table">
            <a:tbl>
              <a:tblPr firstRow="1" firstCol="1" bandRow="1">
                <a:tableStyleId>{5C22544A-7EE6-4342-B048-85BDC9FD1C3A}</a:tableStyleId>
              </a:tblPr>
              <a:tblGrid>
                <a:gridCol w="3062288">
                  <a:extLst>
                    <a:ext uri="{9D8B030D-6E8A-4147-A177-3AD203B41FA5}">
                      <a16:colId xmlns:a16="http://schemas.microsoft.com/office/drawing/2014/main" val="3983761420"/>
                    </a:ext>
                  </a:extLst>
                </a:gridCol>
                <a:gridCol w="3062288">
                  <a:extLst>
                    <a:ext uri="{9D8B030D-6E8A-4147-A177-3AD203B41FA5}">
                      <a16:colId xmlns:a16="http://schemas.microsoft.com/office/drawing/2014/main" val="3718497388"/>
                    </a:ext>
                  </a:extLst>
                </a:gridCol>
              </a:tblGrid>
              <a:tr h="0">
                <a:tc gridSpan="2">
                  <a:txBody>
                    <a:bodyPr/>
                    <a:lstStyle/>
                    <a:p>
                      <a:pPr marL="0" marR="0" algn="ctr">
                        <a:spcBef>
                          <a:spcPts val="0"/>
                        </a:spcBef>
                        <a:spcAft>
                          <a:spcPts val="0"/>
                        </a:spcAft>
                      </a:pPr>
                      <a:r>
                        <a:rPr lang="en-GB" sz="1600" kern="150" dirty="0">
                          <a:effectLst/>
                        </a:rPr>
                        <a:t>Courses</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hMerge="1">
                  <a:txBody>
                    <a:bodyPr/>
                    <a:lstStyle/>
                    <a:p>
                      <a:endParaRPr lang="en-US"/>
                    </a:p>
                  </a:txBody>
                  <a:tcPr/>
                </a:tc>
                <a:extLst>
                  <a:ext uri="{0D108BD9-81ED-4DB2-BD59-A6C34878D82A}">
                    <a16:rowId xmlns:a16="http://schemas.microsoft.com/office/drawing/2014/main" val="2205814135"/>
                  </a:ext>
                </a:extLst>
              </a:tr>
              <a:tr h="0">
                <a:tc>
                  <a:txBody>
                    <a:bodyPr/>
                    <a:lstStyle/>
                    <a:p>
                      <a:pPr marL="0" marR="0">
                        <a:spcBef>
                          <a:spcPts val="0"/>
                        </a:spcBef>
                        <a:spcAft>
                          <a:spcPts val="0"/>
                        </a:spcAft>
                      </a:pPr>
                      <a:r>
                        <a:rPr lang="en-GB" sz="1200" kern="150" dirty="0">
                          <a:effectLst/>
                        </a:rPr>
                        <a:t>Field</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200" kern="150" dirty="0">
                          <a:effectLst/>
                        </a:rPr>
                        <a:t>Type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865818934"/>
                  </a:ext>
                </a:extLst>
              </a:tr>
              <a:tr h="0">
                <a:tc>
                  <a:txBody>
                    <a:bodyPr/>
                    <a:lstStyle/>
                    <a:p>
                      <a:pPr marL="0" marR="0">
                        <a:spcBef>
                          <a:spcPts val="0"/>
                        </a:spcBef>
                        <a:spcAft>
                          <a:spcPts val="0"/>
                        </a:spcAft>
                      </a:pPr>
                      <a:r>
                        <a:rPr lang="en-GB" sz="1100" kern="150" dirty="0">
                          <a:effectLst/>
                        </a:rPr>
                        <a:t>Name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(64) (Primary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288780986"/>
                  </a:ext>
                </a:extLst>
              </a:tr>
              <a:tr h="0">
                <a:tc>
                  <a:txBody>
                    <a:bodyPr/>
                    <a:lstStyle/>
                    <a:p>
                      <a:pPr marL="0" marR="0">
                        <a:spcBef>
                          <a:spcPts val="0"/>
                        </a:spcBef>
                        <a:spcAft>
                          <a:spcPts val="0"/>
                        </a:spcAft>
                      </a:pPr>
                      <a:r>
                        <a:rPr lang="en-GB" sz="1100" kern="150" dirty="0">
                          <a:effectLst/>
                        </a:rPr>
                        <a:t>Parent subject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(64) (Foreign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066891609"/>
                  </a:ext>
                </a:extLst>
              </a:tr>
              <a:tr h="0">
                <a:tc>
                  <a:txBody>
                    <a:bodyPr/>
                    <a:lstStyle/>
                    <a:p>
                      <a:pPr marL="0" marR="0">
                        <a:spcBef>
                          <a:spcPts val="0"/>
                        </a:spcBef>
                        <a:spcAft>
                          <a:spcPts val="0"/>
                        </a:spcAft>
                      </a:pPr>
                      <a:r>
                        <a:rPr lang="en-GB" sz="1100" kern="150" dirty="0">
                          <a:effectLst/>
                        </a:rPr>
                        <a:t>URL</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Slug</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465973614"/>
                  </a:ext>
                </a:extLst>
              </a:tr>
            </a:tbl>
          </a:graphicData>
        </a:graphic>
      </p:graphicFrame>
    </p:spTree>
    <p:extLst>
      <p:ext uri="{BB962C8B-B14F-4D97-AF65-F5344CB8AC3E}">
        <p14:creationId xmlns:p14="http://schemas.microsoft.com/office/powerpoint/2010/main" val="3954031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2D63A4FB-2EDE-473C-B8C5-1A95960D5A4C}"/>
              </a:ext>
            </a:extLst>
          </p:cNvPr>
          <p:cNvSpPr>
            <a:spLocks noGrp="1"/>
          </p:cNvSpPr>
          <p:nvPr>
            <p:ph type="title"/>
          </p:nvPr>
        </p:nvSpPr>
        <p:spPr/>
        <p:txBody>
          <a:bodyPr/>
          <a:lstStyle/>
          <a:p>
            <a:r>
              <a:rPr lang="en-US" dirty="0"/>
              <a:t>questions</a:t>
            </a:r>
          </a:p>
        </p:txBody>
      </p:sp>
      <p:graphicFrame>
        <p:nvGraphicFramePr>
          <p:cNvPr id="5" name="Tabuľka 4">
            <a:extLst>
              <a:ext uri="{FF2B5EF4-FFF2-40B4-BE49-F238E27FC236}">
                <a16:creationId xmlns:a16="http://schemas.microsoft.com/office/drawing/2014/main" id="{C3E5B409-1FC8-4F3F-A57C-91AE9B6D7667}"/>
              </a:ext>
            </a:extLst>
          </p:cNvPr>
          <p:cNvGraphicFramePr>
            <a:graphicFrameLocks noGrp="1"/>
          </p:cNvGraphicFramePr>
          <p:nvPr>
            <p:extLst>
              <p:ext uri="{D42A27DB-BD31-4B8C-83A1-F6EECF244321}">
                <p14:modId xmlns:p14="http://schemas.microsoft.com/office/powerpoint/2010/main" val="2817031775"/>
              </p:ext>
            </p:extLst>
          </p:nvPr>
        </p:nvGraphicFramePr>
        <p:xfrm>
          <a:off x="725850" y="1853850"/>
          <a:ext cx="6124576" cy="2703830"/>
        </p:xfrm>
        <a:graphic>
          <a:graphicData uri="http://schemas.openxmlformats.org/drawingml/2006/table">
            <a:tbl>
              <a:tblPr firstRow="1" firstCol="1" bandRow="1">
                <a:tableStyleId>{5C22544A-7EE6-4342-B048-85BDC9FD1C3A}</a:tableStyleId>
              </a:tblPr>
              <a:tblGrid>
                <a:gridCol w="3062288">
                  <a:extLst>
                    <a:ext uri="{9D8B030D-6E8A-4147-A177-3AD203B41FA5}">
                      <a16:colId xmlns:a16="http://schemas.microsoft.com/office/drawing/2014/main" val="2071464282"/>
                    </a:ext>
                  </a:extLst>
                </a:gridCol>
                <a:gridCol w="3062288">
                  <a:extLst>
                    <a:ext uri="{9D8B030D-6E8A-4147-A177-3AD203B41FA5}">
                      <a16:colId xmlns:a16="http://schemas.microsoft.com/office/drawing/2014/main" val="1790774923"/>
                    </a:ext>
                  </a:extLst>
                </a:gridCol>
              </a:tblGrid>
              <a:tr h="0">
                <a:tc gridSpan="2">
                  <a:txBody>
                    <a:bodyPr/>
                    <a:lstStyle/>
                    <a:p>
                      <a:pPr marL="0" marR="0" algn="ctr">
                        <a:spcBef>
                          <a:spcPts val="0"/>
                        </a:spcBef>
                        <a:spcAft>
                          <a:spcPts val="0"/>
                        </a:spcAft>
                      </a:pPr>
                      <a:r>
                        <a:rPr lang="en-GB" sz="1600" kern="150" dirty="0">
                          <a:effectLst/>
                        </a:rPr>
                        <a:t>Questions</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hMerge="1">
                  <a:txBody>
                    <a:bodyPr/>
                    <a:lstStyle/>
                    <a:p>
                      <a:endParaRPr lang="en-US"/>
                    </a:p>
                  </a:txBody>
                  <a:tcPr/>
                </a:tc>
                <a:extLst>
                  <a:ext uri="{0D108BD9-81ED-4DB2-BD59-A6C34878D82A}">
                    <a16:rowId xmlns:a16="http://schemas.microsoft.com/office/drawing/2014/main" val="2115998724"/>
                  </a:ext>
                </a:extLst>
              </a:tr>
              <a:tr h="0">
                <a:tc>
                  <a:txBody>
                    <a:bodyPr/>
                    <a:lstStyle/>
                    <a:p>
                      <a:pPr marL="0" marR="0">
                        <a:spcBef>
                          <a:spcPts val="0"/>
                        </a:spcBef>
                        <a:spcAft>
                          <a:spcPts val="0"/>
                        </a:spcAft>
                      </a:pPr>
                      <a:r>
                        <a:rPr lang="en-GB" sz="1200" kern="150" dirty="0">
                          <a:effectLst/>
                        </a:rPr>
                        <a:t>Field</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200" kern="150" dirty="0">
                          <a:effectLst/>
                        </a:rPr>
                        <a:t>Type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160907781"/>
                  </a:ext>
                </a:extLst>
              </a:tr>
              <a:tr h="0">
                <a:tc>
                  <a:txBody>
                    <a:bodyPr/>
                    <a:lstStyle/>
                    <a:p>
                      <a:pPr marL="0" marR="0">
                        <a:spcBef>
                          <a:spcPts val="0"/>
                        </a:spcBef>
                        <a:spcAft>
                          <a:spcPts val="0"/>
                        </a:spcAft>
                      </a:pPr>
                      <a:r>
                        <a:rPr lang="en-GB" sz="1100" kern="150" dirty="0">
                          <a:effectLst/>
                        </a:rPr>
                        <a:t>Course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(64) (Foreign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2144524947"/>
                  </a:ext>
                </a:extLst>
              </a:tr>
              <a:tr h="0">
                <a:tc>
                  <a:txBody>
                    <a:bodyPr/>
                    <a:lstStyle/>
                    <a:p>
                      <a:pPr marL="0" marR="0">
                        <a:spcBef>
                          <a:spcPts val="0"/>
                        </a:spcBef>
                        <a:spcAft>
                          <a:spcPts val="0"/>
                        </a:spcAft>
                      </a:pPr>
                      <a:r>
                        <a:rPr lang="en-GB" sz="1100" kern="150" dirty="0">
                          <a:effectLst/>
                        </a:rPr>
                        <a:t>Question number</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Int (autogenerated) (Primary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576313455"/>
                  </a:ext>
                </a:extLst>
              </a:tr>
              <a:tr h="0">
                <a:tc>
                  <a:txBody>
                    <a:bodyPr/>
                    <a:lstStyle/>
                    <a:p>
                      <a:pPr marL="0" marR="0">
                        <a:spcBef>
                          <a:spcPts val="0"/>
                        </a:spcBef>
                        <a:spcAft>
                          <a:spcPts val="0"/>
                        </a:spcAft>
                      </a:pPr>
                      <a:r>
                        <a:rPr lang="en-GB" sz="1100" kern="150" dirty="0">
                          <a:effectLst/>
                        </a:rPr>
                        <a:t>Question title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(256)</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540443417"/>
                  </a:ext>
                </a:extLst>
              </a:tr>
              <a:tr h="0">
                <a:tc>
                  <a:txBody>
                    <a:bodyPr/>
                    <a:lstStyle/>
                    <a:p>
                      <a:pPr marL="0" marR="0">
                        <a:spcBef>
                          <a:spcPts val="0"/>
                        </a:spcBef>
                        <a:spcAft>
                          <a:spcPts val="0"/>
                        </a:spcAft>
                      </a:pPr>
                      <a:r>
                        <a:rPr lang="en-GB" sz="1100" kern="150" dirty="0">
                          <a:effectLst/>
                        </a:rPr>
                        <a:t>Question text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(32768)</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192074964"/>
                  </a:ext>
                </a:extLst>
              </a:tr>
              <a:tr h="0">
                <a:tc>
                  <a:txBody>
                    <a:bodyPr/>
                    <a:lstStyle/>
                    <a:p>
                      <a:pPr marL="0" marR="0">
                        <a:spcBef>
                          <a:spcPts val="0"/>
                        </a:spcBef>
                        <a:spcAft>
                          <a:spcPts val="0"/>
                        </a:spcAft>
                      </a:pPr>
                      <a:r>
                        <a:rPr lang="en-GB" sz="1100" kern="150" dirty="0">
                          <a:effectLst/>
                        </a:rPr>
                        <a:t>Upvote count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Int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4047071942"/>
                  </a:ext>
                </a:extLst>
              </a:tr>
              <a:tr h="0">
                <a:tc>
                  <a:txBody>
                    <a:bodyPr/>
                    <a:lstStyle/>
                    <a:p>
                      <a:pPr marL="0" marR="0">
                        <a:spcBef>
                          <a:spcPts val="0"/>
                        </a:spcBef>
                        <a:spcAft>
                          <a:spcPts val="0"/>
                        </a:spcAft>
                      </a:pPr>
                      <a:r>
                        <a:rPr lang="en-GB" sz="1100" kern="150" dirty="0">
                          <a:effectLst/>
                        </a:rPr>
                        <a:t>Date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Datetime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479307481"/>
                  </a:ext>
                </a:extLst>
              </a:tr>
              <a:tr h="0">
                <a:tc>
                  <a:txBody>
                    <a:bodyPr/>
                    <a:lstStyle/>
                    <a:p>
                      <a:pPr marL="0" marR="0">
                        <a:spcBef>
                          <a:spcPts val="0"/>
                        </a:spcBef>
                        <a:spcAft>
                          <a:spcPts val="0"/>
                        </a:spcAft>
                      </a:pPr>
                      <a:r>
                        <a:rPr lang="en-GB" sz="1100" kern="150" dirty="0">
                          <a:effectLst/>
                        </a:rPr>
                        <a:t>Views</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Int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903939914"/>
                  </a:ext>
                </a:extLst>
              </a:tr>
              <a:tr h="0">
                <a:tc>
                  <a:txBody>
                    <a:bodyPr/>
                    <a:lstStyle/>
                    <a:p>
                      <a:pPr marL="0" marR="0">
                        <a:spcBef>
                          <a:spcPts val="0"/>
                        </a:spcBef>
                        <a:spcAft>
                          <a:spcPts val="0"/>
                        </a:spcAft>
                      </a:pPr>
                      <a:r>
                        <a:rPr lang="en-GB" sz="1100" kern="150" dirty="0">
                          <a:effectLst/>
                        </a:rPr>
                        <a:t>Original poster</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(128) (Foreign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480520497"/>
                  </a:ext>
                </a:extLst>
              </a:tr>
              <a:tr h="0">
                <a:tc>
                  <a:txBody>
                    <a:bodyPr/>
                    <a:lstStyle/>
                    <a:p>
                      <a:pPr marL="0" marR="0">
                        <a:spcBef>
                          <a:spcPts val="0"/>
                        </a:spcBef>
                        <a:spcAft>
                          <a:spcPts val="0"/>
                        </a:spcAft>
                      </a:pPr>
                      <a:r>
                        <a:rPr lang="en-GB" sz="1100" kern="150" dirty="0">
                          <a:effectLst/>
                        </a:rPr>
                        <a:t>URL</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Slug</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2364888633"/>
                  </a:ext>
                </a:extLst>
              </a:tr>
            </a:tbl>
          </a:graphicData>
        </a:graphic>
      </p:graphicFrame>
    </p:spTree>
    <p:extLst>
      <p:ext uri="{BB962C8B-B14F-4D97-AF65-F5344CB8AC3E}">
        <p14:creationId xmlns:p14="http://schemas.microsoft.com/office/powerpoint/2010/main" val="3411550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12204149-0942-4970-880D-FAC5D3D0132C}"/>
              </a:ext>
            </a:extLst>
          </p:cNvPr>
          <p:cNvSpPr>
            <a:spLocks noGrp="1"/>
          </p:cNvSpPr>
          <p:nvPr>
            <p:ph type="title"/>
          </p:nvPr>
        </p:nvSpPr>
        <p:spPr/>
        <p:txBody>
          <a:bodyPr/>
          <a:lstStyle/>
          <a:p>
            <a:r>
              <a:rPr lang="en-US" dirty="0"/>
              <a:t>answers</a:t>
            </a:r>
          </a:p>
        </p:txBody>
      </p:sp>
      <p:sp>
        <p:nvSpPr>
          <p:cNvPr id="3" name="Zástupný objekt pre text 2">
            <a:extLst>
              <a:ext uri="{FF2B5EF4-FFF2-40B4-BE49-F238E27FC236}">
                <a16:creationId xmlns:a16="http://schemas.microsoft.com/office/drawing/2014/main" id="{A50A1B3E-C426-4048-A144-D6DE4BBF467D}"/>
              </a:ext>
            </a:extLst>
          </p:cNvPr>
          <p:cNvSpPr>
            <a:spLocks noGrp="1"/>
          </p:cNvSpPr>
          <p:nvPr>
            <p:ph type="body" idx="1"/>
          </p:nvPr>
        </p:nvSpPr>
        <p:spPr/>
        <p:txBody>
          <a:bodyPr/>
          <a:lstStyle/>
          <a:p>
            <a:endParaRPr lang="en-US" dirty="0"/>
          </a:p>
        </p:txBody>
      </p:sp>
      <p:graphicFrame>
        <p:nvGraphicFramePr>
          <p:cNvPr id="4" name="Tabuľka 3">
            <a:extLst>
              <a:ext uri="{FF2B5EF4-FFF2-40B4-BE49-F238E27FC236}">
                <a16:creationId xmlns:a16="http://schemas.microsoft.com/office/drawing/2014/main" id="{9A6D9B6B-8C19-4EE5-976F-0360AA846724}"/>
              </a:ext>
            </a:extLst>
          </p:cNvPr>
          <p:cNvGraphicFramePr>
            <a:graphicFrameLocks noGrp="1"/>
          </p:cNvGraphicFramePr>
          <p:nvPr>
            <p:extLst>
              <p:ext uri="{D42A27DB-BD31-4B8C-83A1-F6EECF244321}">
                <p14:modId xmlns:p14="http://schemas.microsoft.com/office/powerpoint/2010/main" val="1178290914"/>
              </p:ext>
            </p:extLst>
          </p:nvPr>
        </p:nvGraphicFramePr>
        <p:xfrm>
          <a:off x="725850" y="2067349"/>
          <a:ext cx="6124576" cy="1991360"/>
        </p:xfrm>
        <a:graphic>
          <a:graphicData uri="http://schemas.openxmlformats.org/drawingml/2006/table">
            <a:tbl>
              <a:tblPr firstRow="1" firstCol="1" bandRow="1">
                <a:tableStyleId>{5C22544A-7EE6-4342-B048-85BDC9FD1C3A}</a:tableStyleId>
              </a:tblPr>
              <a:tblGrid>
                <a:gridCol w="3062288">
                  <a:extLst>
                    <a:ext uri="{9D8B030D-6E8A-4147-A177-3AD203B41FA5}">
                      <a16:colId xmlns:a16="http://schemas.microsoft.com/office/drawing/2014/main" val="1595326165"/>
                    </a:ext>
                  </a:extLst>
                </a:gridCol>
                <a:gridCol w="3062288">
                  <a:extLst>
                    <a:ext uri="{9D8B030D-6E8A-4147-A177-3AD203B41FA5}">
                      <a16:colId xmlns:a16="http://schemas.microsoft.com/office/drawing/2014/main" val="3775084826"/>
                    </a:ext>
                  </a:extLst>
                </a:gridCol>
              </a:tblGrid>
              <a:tr h="0">
                <a:tc gridSpan="2">
                  <a:txBody>
                    <a:bodyPr/>
                    <a:lstStyle/>
                    <a:p>
                      <a:pPr marL="0" marR="0" algn="ctr">
                        <a:spcBef>
                          <a:spcPts val="0"/>
                        </a:spcBef>
                        <a:spcAft>
                          <a:spcPts val="0"/>
                        </a:spcAft>
                      </a:pPr>
                      <a:r>
                        <a:rPr lang="en-GB" sz="1600" kern="150" dirty="0">
                          <a:effectLst/>
                        </a:rPr>
                        <a:t>Answers</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hMerge="1">
                  <a:txBody>
                    <a:bodyPr/>
                    <a:lstStyle/>
                    <a:p>
                      <a:endParaRPr lang="en-US"/>
                    </a:p>
                  </a:txBody>
                  <a:tcPr/>
                </a:tc>
                <a:extLst>
                  <a:ext uri="{0D108BD9-81ED-4DB2-BD59-A6C34878D82A}">
                    <a16:rowId xmlns:a16="http://schemas.microsoft.com/office/drawing/2014/main" val="17423923"/>
                  </a:ext>
                </a:extLst>
              </a:tr>
              <a:tr h="0">
                <a:tc>
                  <a:txBody>
                    <a:bodyPr/>
                    <a:lstStyle/>
                    <a:p>
                      <a:pPr marL="0" marR="0">
                        <a:spcBef>
                          <a:spcPts val="0"/>
                        </a:spcBef>
                        <a:spcAft>
                          <a:spcPts val="0"/>
                        </a:spcAft>
                      </a:pPr>
                      <a:r>
                        <a:rPr lang="en-GB" sz="1200" kern="150" dirty="0">
                          <a:effectLst/>
                        </a:rPr>
                        <a:t>Field</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200" kern="150" dirty="0">
                          <a:effectLst/>
                        </a:rPr>
                        <a:t>Type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2885128595"/>
                  </a:ext>
                </a:extLst>
              </a:tr>
              <a:tr h="0">
                <a:tc>
                  <a:txBody>
                    <a:bodyPr/>
                    <a:lstStyle/>
                    <a:p>
                      <a:pPr marL="0" marR="0">
                        <a:spcBef>
                          <a:spcPts val="0"/>
                        </a:spcBef>
                        <a:spcAft>
                          <a:spcPts val="0"/>
                        </a:spcAft>
                      </a:pPr>
                      <a:r>
                        <a:rPr lang="en-GB" sz="1100" kern="150" dirty="0">
                          <a:effectLst/>
                        </a:rPr>
                        <a:t>Comment number</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Int (autogenerated) (Primary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2745714335"/>
                  </a:ext>
                </a:extLst>
              </a:tr>
              <a:tr h="0">
                <a:tc>
                  <a:txBody>
                    <a:bodyPr/>
                    <a:lstStyle/>
                    <a:p>
                      <a:pPr marL="0" marR="0">
                        <a:spcBef>
                          <a:spcPts val="0"/>
                        </a:spcBef>
                        <a:spcAft>
                          <a:spcPts val="0"/>
                        </a:spcAft>
                      </a:pPr>
                      <a:r>
                        <a:rPr lang="en-GB" sz="1100" kern="150" dirty="0">
                          <a:effectLst/>
                        </a:rPr>
                        <a:t>Question number</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Int (Foreign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986884357"/>
                  </a:ext>
                </a:extLst>
              </a:tr>
              <a:tr h="0">
                <a:tc>
                  <a:txBody>
                    <a:bodyPr/>
                    <a:lstStyle/>
                    <a:p>
                      <a:pPr marL="0" marR="0">
                        <a:spcBef>
                          <a:spcPts val="0"/>
                        </a:spcBef>
                        <a:spcAft>
                          <a:spcPts val="0"/>
                        </a:spcAft>
                      </a:pPr>
                      <a:r>
                        <a:rPr lang="en-GB" sz="1100" kern="150" dirty="0">
                          <a:effectLst/>
                        </a:rPr>
                        <a:t>Poster</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(128) (Foreign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593509227"/>
                  </a:ext>
                </a:extLst>
              </a:tr>
              <a:tr h="0">
                <a:tc>
                  <a:txBody>
                    <a:bodyPr/>
                    <a:lstStyle/>
                    <a:p>
                      <a:pPr marL="0" marR="0">
                        <a:spcBef>
                          <a:spcPts val="0"/>
                        </a:spcBef>
                        <a:spcAft>
                          <a:spcPts val="0"/>
                        </a:spcAft>
                      </a:pPr>
                      <a:r>
                        <a:rPr lang="en-GB" sz="1100" kern="150" dirty="0">
                          <a:effectLst/>
                        </a:rPr>
                        <a:t>Answer text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(32768)</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305251243"/>
                  </a:ext>
                </a:extLst>
              </a:tr>
              <a:tr h="0">
                <a:tc>
                  <a:txBody>
                    <a:bodyPr/>
                    <a:lstStyle/>
                    <a:p>
                      <a:pPr marL="0" marR="0">
                        <a:spcBef>
                          <a:spcPts val="0"/>
                        </a:spcBef>
                        <a:spcAft>
                          <a:spcPts val="0"/>
                        </a:spcAft>
                      </a:pPr>
                      <a:r>
                        <a:rPr lang="en-GB" sz="1100" kern="150" dirty="0">
                          <a:effectLst/>
                        </a:rPr>
                        <a:t>Date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Datetime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976350630"/>
                  </a:ext>
                </a:extLst>
              </a:tr>
              <a:tr h="0">
                <a:tc>
                  <a:txBody>
                    <a:bodyPr/>
                    <a:lstStyle/>
                    <a:p>
                      <a:pPr marL="0" marR="0">
                        <a:spcBef>
                          <a:spcPts val="0"/>
                        </a:spcBef>
                        <a:spcAft>
                          <a:spcPts val="0"/>
                        </a:spcAft>
                      </a:pPr>
                      <a:r>
                        <a:rPr lang="en-GB" sz="1100" kern="150" dirty="0">
                          <a:effectLst/>
                        </a:rPr>
                        <a:t>Upvote count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Int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542843071"/>
                  </a:ext>
                </a:extLst>
              </a:tr>
            </a:tbl>
          </a:graphicData>
        </a:graphic>
      </p:graphicFrame>
    </p:spTree>
    <p:extLst>
      <p:ext uri="{BB962C8B-B14F-4D97-AF65-F5344CB8AC3E}">
        <p14:creationId xmlns:p14="http://schemas.microsoft.com/office/powerpoint/2010/main" val="3695226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39988585-0D0F-471D-BAE5-143DDBB1D1AE}"/>
              </a:ext>
            </a:extLst>
          </p:cNvPr>
          <p:cNvSpPr>
            <a:spLocks noGrp="1"/>
          </p:cNvSpPr>
          <p:nvPr>
            <p:ph type="title"/>
          </p:nvPr>
        </p:nvSpPr>
        <p:spPr/>
        <p:txBody>
          <a:bodyPr/>
          <a:lstStyle/>
          <a:p>
            <a:r>
              <a:rPr lang="en-US" dirty="0"/>
              <a:t>replies</a:t>
            </a:r>
          </a:p>
        </p:txBody>
      </p:sp>
      <p:sp>
        <p:nvSpPr>
          <p:cNvPr id="3" name="Zástupný objekt pre text 2">
            <a:extLst>
              <a:ext uri="{FF2B5EF4-FFF2-40B4-BE49-F238E27FC236}">
                <a16:creationId xmlns:a16="http://schemas.microsoft.com/office/drawing/2014/main" id="{AEDFA1A9-564F-4BE4-9164-427F321F5C47}"/>
              </a:ext>
            </a:extLst>
          </p:cNvPr>
          <p:cNvSpPr>
            <a:spLocks noGrp="1"/>
          </p:cNvSpPr>
          <p:nvPr>
            <p:ph type="body" idx="1"/>
          </p:nvPr>
        </p:nvSpPr>
        <p:spPr/>
        <p:txBody>
          <a:bodyPr/>
          <a:lstStyle/>
          <a:p>
            <a:endParaRPr lang="en-US"/>
          </a:p>
        </p:txBody>
      </p:sp>
      <p:graphicFrame>
        <p:nvGraphicFramePr>
          <p:cNvPr id="4" name="Tabuľka 3">
            <a:extLst>
              <a:ext uri="{FF2B5EF4-FFF2-40B4-BE49-F238E27FC236}">
                <a16:creationId xmlns:a16="http://schemas.microsoft.com/office/drawing/2014/main" id="{959737B3-141B-431C-8A47-8BA8A6A9357A}"/>
              </a:ext>
            </a:extLst>
          </p:cNvPr>
          <p:cNvGraphicFramePr>
            <a:graphicFrameLocks noGrp="1"/>
          </p:cNvGraphicFramePr>
          <p:nvPr>
            <p:extLst>
              <p:ext uri="{D42A27DB-BD31-4B8C-83A1-F6EECF244321}">
                <p14:modId xmlns:p14="http://schemas.microsoft.com/office/powerpoint/2010/main" val="3518070123"/>
              </p:ext>
            </p:extLst>
          </p:nvPr>
        </p:nvGraphicFramePr>
        <p:xfrm>
          <a:off x="725850" y="2213745"/>
          <a:ext cx="6124576" cy="1991360"/>
        </p:xfrm>
        <a:graphic>
          <a:graphicData uri="http://schemas.openxmlformats.org/drawingml/2006/table">
            <a:tbl>
              <a:tblPr firstRow="1" firstCol="1" bandRow="1">
                <a:tableStyleId>{5C22544A-7EE6-4342-B048-85BDC9FD1C3A}</a:tableStyleId>
              </a:tblPr>
              <a:tblGrid>
                <a:gridCol w="3062288">
                  <a:extLst>
                    <a:ext uri="{9D8B030D-6E8A-4147-A177-3AD203B41FA5}">
                      <a16:colId xmlns:a16="http://schemas.microsoft.com/office/drawing/2014/main" val="1668484501"/>
                    </a:ext>
                  </a:extLst>
                </a:gridCol>
                <a:gridCol w="3062288">
                  <a:extLst>
                    <a:ext uri="{9D8B030D-6E8A-4147-A177-3AD203B41FA5}">
                      <a16:colId xmlns:a16="http://schemas.microsoft.com/office/drawing/2014/main" val="2150875489"/>
                    </a:ext>
                  </a:extLst>
                </a:gridCol>
              </a:tblGrid>
              <a:tr h="0">
                <a:tc gridSpan="2">
                  <a:txBody>
                    <a:bodyPr/>
                    <a:lstStyle/>
                    <a:p>
                      <a:pPr marL="0" marR="0" algn="ctr">
                        <a:spcBef>
                          <a:spcPts val="0"/>
                        </a:spcBef>
                        <a:spcAft>
                          <a:spcPts val="0"/>
                        </a:spcAft>
                      </a:pPr>
                      <a:r>
                        <a:rPr lang="en-GB" sz="1600" kern="150" dirty="0">
                          <a:effectLst/>
                        </a:rPr>
                        <a:t>Answers</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hMerge="1">
                  <a:txBody>
                    <a:bodyPr/>
                    <a:lstStyle/>
                    <a:p>
                      <a:endParaRPr lang="en-US"/>
                    </a:p>
                  </a:txBody>
                  <a:tcPr/>
                </a:tc>
                <a:extLst>
                  <a:ext uri="{0D108BD9-81ED-4DB2-BD59-A6C34878D82A}">
                    <a16:rowId xmlns:a16="http://schemas.microsoft.com/office/drawing/2014/main" val="1459259173"/>
                  </a:ext>
                </a:extLst>
              </a:tr>
              <a:tr h="0">
                <a:tc>
                  <a:txBody>
                    <a:bodyPr/>
                    <a:lstStyle/>
                    <a:p>
                      <a:pPr marL="0" marR="0">
                        <a:spcBef>
                          <a:spcPts val="0"/>
                        </a:spcBef>
                        <a:spcAft>
                          <a:spcPts val="0"/>
                        </a:spcAft>
                      </a:pPr>
                      <a:r>
                        <a:rPr lang="en-GB" sz="1200" kern="150" dirty="0">
                          <a:effectLst/>
                        </a:rPr>
                        <a:t>Field</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200" kern="150" dirty="0">
                          <a:effectLst/>
                        </a:rPr>
                        <a:t>Type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302464033"/>
                  </a:ext>
                </a:extLst>
              </a:tr>
              <a:tr h="0">
                <a:tc>
                  <a:txBody>
                    <a:bodyPr/>
                    <a:lstStyle/>
                    <a:p>
                      <a:pPr marL="0" marR="0">
                        <a:spcBef>
                          <a:spcPts val="0"/>
                        </a:spcBef>
                        <a:spcAft>
                          <a:spcPts val="0"/>
                        </a:spcAft>
                      </a:pPr>
                      <a:r>
                        <a:rPr lang="en-GB" sz="1100" kern="150" dirty="0">
                          <a:effectLst/>
                        </a:rPr>
                        <a:t>Comment number</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Int (autogenerated) (Primary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817308392"/>
                  </a:ext>
                </a:extLst>
              </a:tr>
              <a:tr h="0">
                <a:tc>
                  <a:txBody>
                    <a:bodyPr/>
                    <a:lstStyle/>
                    <a:p>
                      <a:pPr marL="0" marR="0">
                        <a:spcBef>
                          <a:spcPts val="0"/>
                        </a:spcBef>
                        <a:spcAft>
                          <a:spcPts val="0"/>
                        </a:spcAft>
                      </a:pPr>
                      <a:r>
                        <a:rPr lang="en-GB" sz="1100" kern="150" dirty="0">
                          <a:effectLst/>
                        </a:rPr>
                        <a:t>Question number</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Int (Foreign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469864959"/>
                  </a:ext>
                </a:extLst>
              </a:tr>
              <a:tr h="0">
                <a:tc>
                  <a:txBody>
                    <a:bodyPr/>
                    <a:lstStyle/>
                    <a:p>
                      <a:pPr marL="0" marR="0">
                        <a:spcBef>
                          <a:spcPts val="0"/>
                        </a:spcBef>
                        <a:spcAft>
                          <a:spcPts val="0"/>
                        </a:spcAft>
                      </a:pPr>
                      <a:r>
                        <a:rPr lang="en-GB" sz="1100" kern="150" dirty="0">
                          <a:effectLst/>
                        </a:rPr>
                        <a:t>Poster</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(128) (Foreign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393750660"/>
                  </a:ext>
                </a:extLst>
              </a:tr>
              <a:tr h="0">
                <a:tc>
                  <a:txBody>
                    <a:bodyPr/>
                    <a:lstStyle/>
                    <a:p>
                      <a:pPr marL="0" marR="0">
                        <a:spcBef>
                          <a:spcPts val="0"/>
                        </a:spcBef>
                        <a:spcAft>
                          <a:spcPts val="0"/>
                        </a:spcAft>
                      </a:pPr>
                      <a:r>
                        <a:rPr lang="en-GB" sz="1100" kern="150" dirty="0">
                          <a:effectLst/>
                        </a:rPr>
                        <a:t>Answer text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(32768)</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2835807181"/>
                  </a:ext>
                </a:extLst>
              </a:tr>
              <a:tr h="0">
                <a:tc>
                  <a:txBody>
                    <a:bodyPr/>
                    <a:lstStyle/>
                    <a:p>
                      <a:pPr marL="0" marR="0">
                        <a:spcBef>
                          <a:spcPts val="0"/>
                        </a:spcBef>
                        <a:spcAft>
                          <a:spcPts val="0"/>
                        </a:spcAft>
                      </a:pPr>
                      <a:r>
                        <a:rPr lang="en-GB" sz="1100" kern="150" dirty="0">
                          <a:effectLst/>
                        </a:rPr>
                        <a:t>Date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Datetime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3913412504"/>
                  </a:ext>
                </a:extLst>
              </a:tr>
              <a:tr h="0">
                <a:tc>
                  <a:txBody>
                    <a:bodyPr/>
                    <a:lstStyle/>
                    <a:p>
                      <a:pPr marL="0" marR="0">
                        <a:spcBef>
                          <a:spcPts val="0"/>
                        </a:spcBef>
                        <a:spcAft>
                          <a:spcPts val="0"/>
                        </a:spcAft>
                      </a:pPr>
                      <a:r>
                        <a:rPr lang="en-GB" sz="1100" kern="150" dirty="0">
                          <a:effectLst/>
                        </a:rPr>
                        <a:t>Upvote count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Int</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720744850"/>
                  </a:ext>
                </a:extLst>
              </a:tr>
            </a:tbl>
          </a:graphicData>
        </a:graphic>
      </p:graphicFrame>
    </p:spTree>
    <p:extLst>
      <p:ext uri="{BB962C8B-B14F-4D97-AF65-F5344CB8AC3E}">
        <p14:creationId xmlns:p14="http://schemas.microsoft.com/office/powerpoint/2010/main" val="28428204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46D1C66A-1F5A-4C6E-A17C-9C762D0292EA}"/>
              </a:ext>
            </a:extLst>
          </p:cNvPr>
          <p:cNvSpPr>
            <a:spLocks noGrp="1"/>
          </p:cNvSpPr>
          <p:nvPr>
            <p:ph type="title"/>
          </p:nvPr>
        </p:nvSpPr>
        <p:spPr/>
        <p:txBody>
          <a:bodyPr/>
          <a:lstStyle/>
          <a:p>
            <a:r>
              <a:rPr lang="en-US" dirty="0"/>
              <a:t>Followed courses</a:t>
            </a:r>
          </a:p>
        </p:txBody>
      </p:sp>
      <p:sp>
        <p:nvSpPr>
          <p:cNvPr id="3" name="Zástupný objekt pre text 2">
            <a:extLst>
              <a:ext uri="{FF2B5EF4-FFF2-40B4-BE49-F238E27FC236}">
                <a16:creationId xmlns:a16="http://schemas.microsoft.com/office/drawing/2014/main" id="{C4A1BFD5-0B5F-4234-8976-6E0D98F07FDA}"/>
              </a:ext>
            </a:extLst>
          </p:cNvPr>
          <p:cNvSpPr>
            <a:spLocks noGrp="1"/>
          </p:cNvSpPr>
          <p:nvPr>
            <p:ph type="body" idx="1"/>
          </p:nvPr>
        </p:nvSpPr>
        <p:spPr/>
        <p:txBody>
          <a:bodyPr/>
          <a:lstStyle/>
          <a:p>
            <a:endParaRPr lang="en-US" dirty="0"/>
          </a:p>
        </p:txBody>
      </p:sp>
      <p:graphicFrame>
        <p:nvGraphicFramePr>
          <p:cNvPr id="5" name="Tabuľka 4">
            <a:extLst>
              <a:ext uri="{FF2B5EF4-FFF2-40B4-BE49-F238E27FC236}">
                <a16:creationId xmlns:a16="http://schemas.microsoft.com/office/drawing/2014/main" id="{9FBFEB84-2E0B-4648-8F5D-9EFDC85AA85D}"/>
              </a:ext>
            </a:extLst>
          </p:cNvPr>
          <p:cNvGraphicFramePr>
            <a:graphicFrameLocks noGrp="1"/>
          </p:cNvGraphicFramePr>
          <p:nvPr>
            <p:extLst>
              <p:ext uri="{D42A27DB-BD31-4B8C-83A1-F6EECF244321}">
                <p14:modId xmlns:p14="http://schemas.microsoft.com/office/powerpoint/2010/main" val="889174182"/>
              </p:ext>
            </p:extLst>
          </p:nvPr>
        </p:nvGraphicFramePr>
        <p:xfrm>
          <a:off x="725850" y="2425319"/>
          <a:ext cx="6124576" cy="1041400"/>
        </p:xfrm>
        <a:graphic>
          <a:graphicData uri="http://schemas.openxmlformats.org/drawingml/2006/table">
            <a:tbl>
              <a:tblPr firstRow="1" firstCol="1" bandRow="1">
                <a:tableStyleId>{5C22544A-7EE6-4342-B048-85BDC9FD1C3A}</a:tableStyleId>
              </a:tblPr>
              <a:tblGrid>
                <a:gridCol w="3062288">
                  <a:extLst>
                    <a:ext uri="{9D8B030D-6E8A-4147-A177-3AD203B41FA5}">
                      <a16:colId xmlns:a16="http://schemas.microsoft.com/office/drawing/2014/main" val="3732628944"/>
                    </a:ext>
                  </a:extLst>
                </a:gridCol>
                <a:gridCol w="3062288">
                  <a:extLst>
                    <a:ext uri="{9D8B030D-6E8A-4147-A177-3AD203B41FA5}">
                      <a16:colId xmlns:a16="http://schemas.microsoft.com/office/drawing/2014/main" val="762400556"/>
                    </a:ext>
                  </a:extLst>
                </a:gridCol>
              </a:tblGrid>
              <a:tr h="0">
                <a:tc gridSpan="2">
                  <a:txBody>
                    <a:bodyPr/>
                    <a:lstStyle/>
                    <a:p>
                      <a:pPr marL="0" marR="0" algn="ctr">
                        <a:spcBef>
                          <a:spcPts val="0"/>
                        </a:spcBef>
                        <a:spcAft>
                          <a:spcPts val="0"/>
                        </a:spcAft>
                      </a:pPr>
                      <a:r>
                        <a:rPr lang="en-GB" sz="1600" kern="150" dirty="0">
                          <a:effectLst/>
                        </a:rPr>
                        <a:t>Followed Courses</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hMerge="1">
                  <a:txBody>
                    <a:bodyPr/>
                    <a:lstStyle/>
                    <a:p>
                      <a:endParaRPr lang="en-US"/>
                    </a:p>
                  </a:txBody>
                  <a:tcPr/>
                </a:tc>
                <a:extLst>
                  <a:ext uri="{0D108BD9-81ED-4DB2-BD59-A6C34878D82A}">
                    <a16:rowId xmlns:a16="http://schemas.microsoft.com/office/drawing/2014/main" val="2561874978"/>
                  </a:ext>
                </a:extLst>
              </a:tr>
              <a:tr h="0">
                <a:tc>
                  <a:txBody>
                    <a:bodyPr/>
                    <a:lstStyle/>
                    <a:p>
                      <a:pPr marL="0" marR="0">
                        <a:spcBef>
                          <a:spcPts val="0"/>
                        </a:spcBef>
                        <a:spcAft>
                          <a:spcPts val="0"/>
                        </a:spcAft>
                      </a:pPr>
                      <a:r>
                        <a:rPr lang="en-GB" sz="1200" kern="150" dirty="0">
                          <a:effectLst/>
                        </a:rPr>
                        <a:t>Field</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200" kern="150" dirty="0">
                          <a:effectLst/>
                        </a:rPr>
                        <a:t>Type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2331949298"/>
                  </a:ext>
                </a:extLst>
              </a:tr>
              <a:tr h="0">
                <a:tc>
                  <a:txBody>
                    <a:bodyPr/>
                    <a:lstStyle/>
                    <a:p>
                      <a:pPr marL="0" marR="0">
                        <a:spcBef>
                          <a:spcPts val="0"/>
                        </a:spcBef>
                        <a:spcAft>
                          <a:spcPts val="0"/>
                        </a:spcAft>
                      </a:pPr>
                      <a:r>
                        <a:rPr lang="en-GB" sz="1100" kern="150" dirty="0">
                          <a:effectLst/>
                        </a:rPr>
                        <a:t>Course name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(64) (Foreign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841532749"/>
                  </a:ext>
                </a:extLst>
              </a:tr>
              <a:tr h="0">
                <a:tc>
                  <a:txBody>
                    <a:bodyPr/>
                    <a:lstStyle/>
                    <a:p>
                      <a:pPr marL="0" marR="0">
                        <a:spcBef>
                          <a:spcPts val="0"/>
                        </a:spcBef>
                        <a:spcAft>
                          <a:spcPts val="0"/>
                        </a:spcAft>
                      </a:pPr>
                      <a:r>
                        <a:rPr lang="en-GB" sz="1100" kern="150" dirty="0">
                          <a:effectLst/>
                        </a:rPr>
                        <a:t>Username</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rPr>
                        <a:t>Char (128) (Foreign key)</a:t>
                      </a:r>
                      <a:endParaRPr lang="en-US" sz="1200" kern="150" dirty="0">
                        <a:effectLst/>
                        <a:latin typeface="Arial" panose="020B0604020202020204" pitchFamily="34" charset="0"/>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79556266"/>
                  </a:ext>
                </a:extLst>
              </a:tr>
            </a:tbl>
          </a:graphicData>
        </a:graphic>
      </p:graphicFrame>
    </p:spTree>
    <p:extLst>
      <p:ext uri="{BB962C8B-B14F-4D97-AF65-F5344CB8AC3E}">
        <p14:creationId xmlns:p14="http://schemas.microsoft.com/office/powerpoint/2010/main" val="966094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wireframes</a:t>
            </a:r>
            <a:endParaRPr/>
          </a:p>
        </p:txBody>
      </p:sp>
      <p:sp>
        <p:nvSpPr>
          <p:cNvPr id="129" name="Google Shape;129;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 name="Obrázok 2">
            <a:extLst>
              <a:ext uri="{FF2B5EF4-FFF2-40B4-BE49-F238E27FC236}">
                <a16:creationId xmlns:a16="http://schemas.microsoft.com/office/drawing/2014/main" id="{1F4245AC-07B3-4D33-BAE2-16163971ADA8}"/>
              </a:ext>
            </a:extLst>
          </p:cNvPr>
          <p:cNvPicPr>
            <a:picLocks noChangeAspect="1"/>
          </p:cNvPicPr>
          <p:nvPr/>
        </p:nvPicPr>
        <p:blipFill>
          <a:blip r:embed="rId3"/>
          <a:stretch>
            <a:fillRect/>
          </a:stretch>
        </p:blipFill>
        <p:spPr>
          <a:xfrm>
            <a:off x="3650926" y="803525"/>
            <a:ext cx="4247479" cy="401740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70A602A0-6776-4896-9D24-8D85DC4310F2}"/>
              </a:ext>
            </a:extLst>
          </p:cNvPr>
          <p:cNvSpPr>
            <a:spLocks noGrp="1"/>
          </p:cNvSpPr>
          <p:nvPr>
            <p:ph type="title"/>
          </p:nvPr>
        </p:nvSpPr>
        <p:spPr/>
        <p:txBody>
          <a:bodyPr/>
          <a:lstStyle/>
          <a:p>
            <a:endParaRPr lang="en-US" dirty="0"/>
          </a:p>
        </p:txBody>
      </p:sp>
      <p:sp>
        <p:nvSpPr>
          <p:cNvPr id="3" name="Zástupný objekt pre text 2">
            <a:extLst>
              <a:ext uri="{FF2B5EF4-FFF2-40B4-BE49-F238E27FC236}">
                <a16:creationId xmlns:a16="http://schemas.microsoft.com/office/drawing/2014/main" id="{A6E75782-44F2-484B-9DA3-D5D84E13CCEE}"/>
              </a:ext>
            </a:extLst>
          </p:cNvPr>
          <p:cNvSpPr>
            <a:spLocks noGrp="1"/>
          </p:cNvSpPr>
          <p:nvPr>
            <p:ph type="body" idx="1"/>
          </p:nvPr>
        </p:nvSpPr>
        <p:spPr/>
        <p:txBody>
          <a:bodyPr/>
          <a:lstStyle/>
          <a:p>
            <a:endParaRPr lang="en-US"/>
          </a:p>
        </p:txBody>
      </p:sp>
      <p:pic>
        <p:nvPicPr>
          <p:cNvPr id="5" name="Obrázok 4">
            <a:extLst>
              <a:ext uri="{FF2B5EF4-FFF2-40B4-BE49-F238E27FC236}">
                <a16:creationId xmlns:a16="http://schemas.microsoft.com/office/drawing/2014/main" id="{7791FA24-FF29-4160-BAB1-275D40D76804}"/>
              </a:ext>
            </a:extLst>
          </p:cNvPr>
          <p:cNvPicPr>
            <a:picLocks noChangeAspect="1"/>
          </p:cNvPicPr>
          <p:nvPr/>
        </p:nvPicPr>
        <p:blipFill>
          <a:blip r:embed="rId2"/>
          <a:stretch>
            <a:fillRect/>
          </a:stretch>
        </p:blipFill>
        <p:spPr>
          <a:xfrm>
            <a:off x="3903850" y="681464"/>
            <a:ext cx="4510700" cy="4261801"/>
          </a:xfrm>
          <a:prstGeom prst="rect">
            <a:avLst/>
          </a:prstGeom>
        </p:spPr>
      </p:pic>
    </p:spTree>
    <p:extLst>
      <p:ext uri="{BB962C8B-B14F-4D97-AF65-F5344CB8AC3E}">
        <p14:creationId xmlns:p14="http://schemas.microsoft.com/office/powerpoint/2010/main" val="33727084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CF7AEB98-D2CA-442A-8A6F-A7199281F946}"/>
              </a:ext>
            </a:extLst>
          </p:cNvPr>
          <p:cNvSpPr>
            <a:spLocks noGrp="1"/>
          </p:cNvSpPr>
          <p:nvPr>
            <p:ph type="title"/>
          </p:nvPr>
        </p:nvSpPr>
        <p:spPr/>
        <p:txBody>
          <a:bodyPr/>
          <a:lstStyle/>
          <a:p>
            <a:endParaRPr lang="en-US"/>
          </a:p>
        </p:txBody>
      </p:sp>
      <p:sp>
        <p:nvSpPr>
          <p:cNvPr id="3" name="Zástupný objekt pre text 2">
            <a:extLst>
              <a:ext uri="{FF2B5EF4-FFF2-40B4-BE49-F238E27FC236}">
                <a16:creationId xmlns:a16="http://schemas.microsoft.com/office/drawing/2014/main" id="{1B6F4FCA-94EC-4F68-B9C9-80933888620F}"/>
              </a:ext>
            </a:extLst>
          </p:cNvPr>
          <p:cNvSpPr>
            <a:spLocks noGrp="1"/>
          </p:cNvSpPr>
          <p:nvPr>
            <p:ph type="body" idx="1"/>
          </p:nvPr>
        </p:nvSpPr>
        <p:spPr/>
        <p:txBody>
          <a:bodyPr/>
          <a:lstStyle/>
          <a:p>
            <a:endParaRPr lang="en-US"/>
          </a:p>
        </p:txBody>
      </p:sp>
      <p:pic>
        <p:nvPicPr>
          <p:cNvPr id="5" name="Obrázok 4">
            <a:extLst>
              <a:ext uri="{FF2B5EF4-FFF2-40B4-BE49-F238E27FC236}">
                <a16:creationId xmlns:a16="http://schemas.microsoft.com/office/drawing/2014/main" id="{5C8D95F2-3270-4E9E-9618-E0568908A03A}"/>
              </a:ext>
            </a:extLst>
          </p:cNvPr>
          <p:cNvPicPr>
            <a:picLocks noChangeAspect="1"/>
          </p:cNvPicPr>
          <p:nvPr/>
        </p:nvPicPr>
        <p:blipFill>
          <a:blip r:embed="rId2"/>
          <a:stretch>
            <a:fillRect/>
          </a:stretch>
        </p:blipFill>
        <p:spPr>
          <a:xfrm>
            <a:off x="3844400" y="1530536"/>
            <a:ext cx="4570150" cy="2571750"/>
          </a:xfrm>
          <a:prstGeom prst="rect">
            <a:avLst/>
          </a:prstGeom>
        </p:spPr>
      </p:pic>
    </p:spTree>
    <p:extLst>
      <p:ext uri="{BB962C8B-B14F-4D97-AF65-F5344CB8AC3E}">
        <p14:creationId xmlns:p14="http://schemas.microsoft.com/office/powerpoint/2010/main" val="21961142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BD30810D-A4A0-4B39-BF7C-DA0F132E1D35}"/>
              </a:ext>
            </a:extLst>
          </p:cNvPr>
          <p:cNvSpPr>
            <a:spLocks noGrp="1"/>
          </p:cNvSpPr>
          <p:nvPr>
            <p:ph type="title"/>
          </p:nvPr>
        </p:nvSpPr>
        <p:spPr/>
        <p:txBody>
          <a:bodyPr/>
          <a:lstStyle/>
          <a:p>
            <a:endParaRPr lang="en-US"/>
          </a:p>
        </p:txBody>
      </p:sp>
      <p:sp>
        <p:nvSpPr>
          <p:cNvPr id="3" name="Zástupný objekt pre text 2">
            <a:extLst>
              <a:ext uri="{FF2B5EF4-FFF2-40B4-BE49-F238E27FC236}">
                <a16:creationId xmlns:a16="http://schemas.microsoft.com/office/drawing/2014/main" id="{B8EFDAF3-24EF-486F-B32D-C0E9E51EE0F2}"/>
              </a:ext>
            </a:extLst>
          </p:cNvPr>
          <p:cNvSpPr>
            <a:spLocks noGrp="1"/>
          </p:cNvSpPr>
          <p:nvPr>
            <p:ph type="body" idx="1"/>
          </p:nvPr>
        </p:nvSpPr>
        <p:spPr/>
        <p:txBody>
          <a:bodyPr/>
          <a:lstStyle/>
          <a:p>
            <a:endParaRPr lang="en-US"/>
          </a:p>
        </p:txBody>
      </p:sp>
      <p:pic>
        <p:nvPicPr>
          <p:cNvPr id="5" name="Obrázok 4">
            <a:extLst>
              <a:ext uri="{FF2B5EF4-FFF2-40B4-BE49-F238E27FC236}">
                <a16:creationId xmlns:a16="http://schemas.microsoft.com/office/drawing/2014/main" id="{1221613B-09AB-4157-925F-E6A60070DC19}"/>
              </a:ext>
            </a:extLst>
          </p:cNvPr>
          <p:cNvPicPr>
            <a:picLocks noChangeAspect="1"/>
          </p:cNvPicPr>
          <p:nvPr/>
        </p:nvPicPr>
        <p:blipFill>
          <a:blip r:embed="rId2"/>
          <a:stretch>
            <a:fillRect/>
          </a:stretch>
        </p:blipFill>
        <p:spPr>
          <a:xfrm>
            <a:off x="4012141" y="654674"/>
            <a:ext cx="4402409" cy="4161778"/>
          </a:xfrm>
          <a:prstGeom prst="rect">
            <a:avLst/>
          </a:prstGeom>
        </p:spPr>
      </p:pic>
    </p:spTree>
    <p:extLst>
      <p:ext uri="{BB962C8B-B14F-4D97-AF65-F5344CB8AC3E}">
        <p14:creationId xmlns:p14="http://schemas.microsoft.com/office/powerpoint/2010/main" val="3501557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p>
        </p:txBody>
      </p:sp>
      <p:sp>
        <p:nvSpPr>
          <p:cNvPr id="93" name="Google Shape;93;p1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err="1"/>
              <a:t>Glas</a:t>
            </a:r>
            <a:r>
              <a:rPr lang="en-US" dirty="0"/>
              <a:t> </a:t>
            </a:r>
            <a:r>
              <a:rPr lang="en-US" dirty="0" err="1"/>
              <a:t>Overgow</a:t>
            </a:r>
            <a:r>
              <a:rPr lang="en-US" dirty="0"/>
              <a:t> is a web application aimed to work as a forum for Glasgow university students where they will be able to post questions and discuss university assignments. A user can sign up, specify which degree he is studying and which year so that only the relevant forums would be displayed to him. Then if he has a question about any assignment he can post a question on the forum to which other users can respond. Or he can respond to an already existing question or respond to comments on the question. Every post and comment can be liked/ disliked by users and if a comment answers the users question, the user can mark that comment as an answer and can close the thread. </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AD1C7DFA-6CFA-441C-8842-FDA29EF26D3C}"/>
              </a:ext>
            </a:extLst>
          </p:cNvPr>
          <p:cNvSpPr>
            <a:spLocks noGrp="1"/>
          </p:cNvSpPr>
          <p:nvPr>
            <p:ph type="title"/>
          </p:nvPr>
        </p:nvSpPr>
        <p:spPr/>
        <p:txBody>
          <a:bodyPr/>
          <a:lstStyle/>
          <a:p>
            <a:endParaRPr lang="en-US"/>
          </a:p>
        </p:txBody>
      </p:sp>
      <p:sp>
        <p:nvSpPr>
          <p:cNvPr id="3" name="Zástupný objekt pre text 2">
            <a:extLst>
              <a:ext uri="{FF2B5EF4-FFF2-40B4-BE49-F238E27FC236}">
                <a16:creationId xmlns:a16="http://schemas.microsoft.com/office/drawing/2014/main" id="{469C3AA3-E820-4BC3-AB53-94B7AB2007D1}"/>
              </a:ext>
            </a:extLst>
          </p:cNvPr>
          <p:cNvSpPr>
            <a:spLocks noGrp="1"/>
          </p:cNvSpPr>
          <p:nvPr>
            <p:ph type="body" idx="1"/>
          </p:nvPr>
        </p:nvSpPr>
        <p:spPr/>
        <p:txBody>
          <a:bodyPr/>
          <a:lstStyle/>
          <a:p>
            <a:endParaRPr lang="en-US"/>
          </a:p>
        </p:txBody>
      </p:sp>
      <p:pic>
        <p:nvPicPr>
          <p:cNvPr id="5" name="Obrázok 4">
            <a:extLst>
              <a:ext uri="{FF2B5EF4-FFF2-40B4-BE49-F238E27FC236}">
                <a16:creationId xmlns:a16="http://schemas.microsoft.com/office/drawing/2014/main" id="{1C726A58-BC97-499B-9CDF-5DC151E8C81F}"/>
              </a:ext>
            </a:extLst>
          </p:cNvPr>
          <p:cNvPicPr>
            <a:picLocks noChangeAspect="1"/>
          </p:cNvPicPr>
          <p:nvPr/>
        </p:nvPicPr>
        <p:blipFill>
          <a:blip r:embed="rId2"/>
          <a:stretch>
            <a:fillRect/>
          </a:stretch>
        </p:blipFill>
        <p:spPr>
          <a:xfrm>
            <a:off x="3743664" y="596863"/>
            <a:ext cx="4670886" cy="4413148"/>
          </a:xfrm>
          <a:prstGeom prst="rect">
            <a:avLst/>
          </a:prstGeom>
        </p:spPr>
      </p:pic>
    </p:spTree>
    <p:extLst>
      <p:ext uri="{BB962C8B-B14F-4D97-AF65-F5344CB8AC3E}">
        <p14:creationId xmlns:p14="http://schemas.microsoft.com/office/powerpoint/2010/main" val="2721455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C2ABFD50-2DAC-49DD-BD3B-700AB40523A3}"/>
              </a:ext>
            </a:extLst>
          </p:cNvPr>
          <p:cNvSpPr>
            <a:spLocks noGrp="1"/>
          </p:cNvSpPr>
          <p:nvPr>
            <p:ph type="title"/>
          </p:nvPr>
        </p:nvSpPr>
        <p:spPr/>
        <p:txBody>
          <a:bodyPr/>
          <a:lstStyle/>
          <a:p>
            <a:endParaRPr lang="en-US"/>
          </a:p>
        </p:txBody>
      </p:sp>
      <p:sp>
        <p:nvSpPr>
          <p:cNvPr id="3" name="Zástupný objekt pre text 2">
            <a:extLst>
              <a:ext uri="{FF2B5EF4-FFF2-40B4-BE49-F238E27FC236}">
                <a16:creationId xmlns:a16="http://schemas.microsoft.com/office/drawing/2014/main" id="{8235EDAF-B055-415D-93B7-DF5232DEA08C}"/>
              </a:ext>
            </a:extLst>
          </p:cNvPr>
          <p:cNvSpPr>
            <a:spLocks noGrp="1"/>
          </p:cNvSpPr>
          <p:nvPr>
            <p:ph type="body" idx="1"/>
          </p:nvPr>
        </p:nvSpPr>
        <p:spPr/>
        <p:txBody>
          <a:bodyPr/>
          <a:lstStyle/>
          <a:p>
            <a:endParaRPr lang="en-US" dirty="0"/>
          </a:p>
        </p:txBody>
      </p:sp>
      <p:pic>
        <p:nvPicPr>
          <p:cNvPr id="5" name="Obrázok 4">
            <a:extLst>
              <a:ext uri="{FF2B5EF4-FFF2-40B4-BE49-F238E27FC236}">
                <a16:creationId xmlns:a16="http://schemas.microsoft.com/office/drawing/2014/main" id="{B2573794-1A53-462C-948B-E30AB96AF83F}"/>
              </a:ext>
            </a:extLst>
          </p:cNvPr>
          <p:cNvPicPr>
            <a:picLocks noChangeAspect="1"/>
          </p:cNvPicPr>
          <p:nvPr/>
        </p:nvPicPr>
        <p:blipFill>
          <a:blip r:embed="rId2"/>
          <a:stretch>
            <a:fillRect/>
          </a:stretch>
        </p:blipFill>
        <p:spPr>
          <a:xfrm>
            <a:off x="4212375" y="772239"/>
            <a:ext cx="4202175" cy="3972488"/>
          </a:xfrm>
          <a:prstGeom prst="rect">
            <a:avLst/>
          </a:prstGeom>
        </p:spPr>
      </p:pic>
    </p:spTree>
    <p:extLst>
      <p:ext uri="{BB962C8B-B14F-4D97-AF65-F5344CB8AC3E}">
        <p14:creationId xmlns:p14="http://schemas.microsoft.com/office/powerpoint/2010/main" val="3701114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walkthrough</a:t>
            </a:r>
            <a:endParaRPr/>
          </a:p>
        </p:txBody>
      </p:sp>
      <p:pic>
        <p:nvPicPr>
          <p:cNvPr id="2" name="Obrázok 1">
            <a:extLst>
              <a:ext uri="{FF2B5EF4-FFF2-40B4-BE49-F238E27FC236}">
                <a16:creationId xmlns:a16="http://schemas.microsoft.com/office/drawing/2014/main" id="{A0DFCA95-91BA-4117-ADD0-09A4CE6C1C6D}"/>
              </a:ext>
            </a:extLst>
          </p:cNvPr>
          <p:cNvPicPr>
            <a:picLocks noChangeAspect="1"/>
          </p:cNvPicPr>
          <p:nvPr/>
        </p:nvPicPr>
        <p:blipFill rotWithShape="1">
          <a:blip r:embed="rId3"/>
          <a:srcRect t="908" r="596" b="1119"/>
          <a:stretch/>
        </p:blipFill>
        <p:spPr>
          <a:xfrm>
            <a:off x="4036866" y="685639"/>
            <a:ext cx="4733364" cy="4140162"/>
          </a:xfrm>
          <a:prstGeom prst="rect">
            <a:avLst/>
          </a:prstGeom>
        </p:spPr>
      </p:pic>
      <p:sp>
        <p:nvSpPr>
          <p:cNvPr id="3" name="BlokTextu 2">
            <a:extLst>
              <a:ext uri="{FF2B5EF4-FFF2-40B4-BE49-F238E27FC236}">
                <a16:creationId xmlns:a16="http://schemas.microsoft.com/office/drawing/2014/main" id="{C853FA50-D732-425A-A381-59971E472160}"/>
              </a:ext>
            </a:extLst>
          </p:cNvPr>
          <p:cNvSpPr txBox="1"/>
          <p:nvPr/>
        </p:nvSpPr>
        <p:spPr>
          <a:xfrm>
            <a:off x="729450" y="1932701"/>
            <a:ext cx="2936760" cy="2893100"/>
          </a:xfrm>
          <a:prstGeom prst="rect">
            <a:avLst/>
          </a:prstGeom>
          <a:noFill/>
        </p:spPr>
        <p:txBody>
          <a:bodyPr wrap="square" rtlCol="0">
            <a:spAutoFit/>
          </a:bodyPr>
          <a:lstStyle/>
          <a:p>
            <a:r>
              <a:rPr lang="en-US" dirty="0"/>
              <a:t>/home</a:t>
            </a:r>
          </a:p>
          <a:p>
            <a:r>
              <a:rPr lang="en-US" dirty="0"/>
              <a:t>/about</a:t>
            </a:r>
          </a:p>
          <a:p>
            <a:r>
              <a:rPr lang="en-US" dirty="0"/>
              <a:t>/contact</a:t>
            </a:r>
          </a:p>
          <a:p>
            <a:r>
              <a:rPr lang="en-US" dirty="0"/>
              <a:t>/subjects/</a:t>
            </a:r>
          </a:p>
          <a:p>
            <a:r>
              <a:rPr lang="en-US" dirty="0"/>
              <a:t>/subject/courses/</a:t>
            </a:r>
          </a:p>
          <a:p>
            <a:r>
              <a:rPr lang="en-US" dirty="0"/>
              <a:t>/subject/&lt;course&gt;/</a:t>
            </a:r>
          </a:p>
          <a:p>
            <a:r>
              <a:rPr lang="en-US" dirty="0"/>
              <a:t>/subject/&lt;course&gt;/question</a:t>
            </a:r>
          </a:p>
          <a:p>
            <a:r>
              <a:rPr lang="en-US" dirty="0"/>
              <a:t>/subject/&lt;course&gt;/new-question</a:t>
            </a:r>
          </a:p>
          <a:p>
            <a:r>
              <a:rPr lang="en-US" dirty="0"/>
              <a:t>/user/&lt;user-name&gt;</a:t>
            </a:r>
          </a:p>
          <a:p>
            <a:r>
              <a:rPr lang="en-US" dirty="0"/>
              <a:t>/user/answers/</a:t>
            </a:r>
          </a:p>
          <a:p>
            <a:r>
              <a:rPr lang="en-US" dirty="0"/>
              <a:t>/user/questions/</a:t>
            </a:r>
          </a:p>
          <a:p>
            <a:r>
              <a:rPr lang="en-US" dirty="0"/>
              <a:t>/login</a:t>
            </a:r>
          </a:p>
          <a:p>
            <a:r>
              <a:rPr lang="en-US" dirty="0"/>
              <a:t>/register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User persona 1(</a:t>
            </a:r>
            <a:r>
              <a:rPr lang="en-US" dirty="0"/>
              <a:t>Amy</a:t>
            </a:r>
            <a:r>
              <a:rPr lang="en" dirty="0"/>
              <a:t>)</a:t>
            </a:r>
            <a:endParaRPr dirty="0"/>
          </a:p>
        </p:txBody>
      </p:sp>
      <p:sp>
        <p:nvSpPr>
          <p:cNvPr id="99" name="Google Shape;99;p15"/>
          <p:cNvSpPr txBox="1">
            <a:spLocks noGrp="1"/>
          </p:cNvSpPr>
          <p:nvPr>
            <p:ph type="body" idx="1"/>
          </p:nvPr>
        </p:nvSpPr>
        <p:spPr>
          <a:xfrm>
            <a:off x="729450" y="2078875"/>
            <a:ext cx="5312123" cy="2261100"/>
          </a:xfrm>
          <a:prstGeom prst="rect">
            <a:avLst/>
          </a:prstGeom>
        </p:spPr>
        <p:txBody>
          <a:bodyPr spcFirstLastPara="1" wrap="square" lIns="91425" tIns="91425" rIns="91425" bIns="91425" anchor="t" anchorCtr="0">
            <a:noAutofit/>
          </a:bodyPr>
          <a:lstStyle/>
          <a:p>
            <a:pPr marL="146050" indent="0">
              <a:buNone/>
            </a:pPr>
            <a:endParaRPr lang="en-US" dirty="0"/>
          </a:p>
          <a:p>
            <a:pPr marL="146050" indent="0">
              <a:buNone/>
            </a:pPr>
            <a:r>
              <a:rPr lang="en-US" dirty="0"/>
              <a:t>Amy is a 22 year old Mathematics student currently studying 4</a:t>
            </a:r>
            <a:r>
              <a:rPr lang="en-US" baseline="30000" dirty="0"/>
              <a:t>th</a:t>
            </a:r>
            <a:r>
              <a:rPr lang="en-US" dirty="0"/>
              <a:t> year </a:t>
            </a:r>
            <a:r>
              <a:rPr lang="en-US" dirty="0" err="1"/>
              <a:t>Maths</a:t>
            </a:r>
            <a:r>
              <a:rPr lang="en-US" dirty="0"/>
              <a:t>. She understands the course well and is thinking of getting a PhD. She enjoys solving challenging </a:t>
            </a:r>
            <a:r>
              <a:rPr lang="en-US" dirty="0" err="1"/>
              <a:t>Maths</a:t>
            </a:r>
            <a:r>
              <a:rPr lang="en-US" dirty="0"/>
              <a:t> problems and helping others. However ever since she was a kid she was very shy She’d like to help her fellow students that are struggling wherever she can but is too shy to do it in person and other platforms don’t offer any convenient solutions. </a:t>
            </a:r>
          </a:p>
          <a:p>
            <a:pPr marL="0" lvl="0" indent="0" algn="l" rtl="0">
              <a:spcBef>
                <a:spcPts val="0"/>
              </a:spcBef>
              <a:spcAft>
                <a:spcPts val="1600"/>
              </a:spcAft>
              <a:buNone/>
            </a:pPr>
            <a:endParaRPr dirty="0"/>
          </a:p>
        </p:txBody>
      </p:sp>
      <p:pic>
        <p:nvPicPr>
          <p:cNvPr id="2" name="Obrázok 1">
            <a:extLst>
              <a:ext uri="{FF2B5EF4-FFF2-40B4-BE49-F238E27FC236}">
                <a16:creationId xmlns:a16="http://schemas.microsoft.com/office/drawing/2014/main" id="{EF577E08-773D-46F5-8DF3-CA5993A515FA}"/>
              </a:ext>
            </a:extLst>
          </p:cNvPr>
          <p:cNvPicPr>
            <a:picLocks noChangeAspect="1"/>
          </p:cNvPicPr>
          <p:nvPr/>
        </p:nvPicPr>
        <p:blipFill rotWithShape="1">
          <a:blip r:embed="rId3"/>
          <a:srcRect l="45849" t="3503" r="1"/>
          <a:stretch/>
        </p:blipFill>
        <p:spPr>
          <a:xfrm>
            <a:off x="6041573" y="1127982"/>
            <a:ext cx="3021919" cy="358835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User persona 2(</a:t>
            </a:r>
            <a:r>
              <a:rPr lang="en-US" dirty="0"/>
              <a:t>Johnny</a:t>
            </a:r>
            <a:r>
              <a:rPr lang="en" dirty="0"/>
              <a:t>)</a:t>
            </a:r>
            <a:endParaRPr dirty="0"/>
          </a:p>
        </p:txBody>
      </p:sp>
      <p:sp>
        <p:nvSpPr>
          <p:cNvPr id="105" name="Google Shape;105;p16"/>
          <p:cNvSpPr txBox="1">
            <a:spLocks noGrp="1"/>
          </p:cNvSpPr>
          <p:nvPr>
            <p:ph type="body" idx="1"/>
          </p:nvPr>
        </p:nvSpPr>
        <p:spPr>
          <a:xfrm>
            <a:off x="729450" y="2078875"/>
            <a:ext cx="5698048" cy="2261100"/>
          </a:xfrm>
          <a:prstGeom prst="rect">
            <a:avLst/>
          </a:prstGeom>
        </p:spPr>
        <p:txBody>
          <a:bodyPr spcFirstLastPara="1" wrap="square" lIns="91425" tIns="91425" rIns="91425" bIns="91425" anchor="t" anchorCtr="0">
            <a:noAutofit/>
          </a:bodyPr>
          <a:lstStyle/>
          <a:p>
            <a:pPr marL="0" indent="0">
              <a:spcAft>
                <a:spcPts val="1600"/>
              </a:spcAft>
              <a:buNone/>
            </a:pPr>
            <a:r>
              <a:rPr lang="en-US" dirty="0"/>
              <a:t>Johnny is a 19 year old fresher who enjoys getting drunk and partying. Since he likes to party so much he has little time left for any studies and as such is struggling with most of his coursework. He relies on </a:t>
            </a:r>
            <a:r>
              <a:rPr lang="en-US" dirty="0" err="1"/>
              <a:t>WolframAlpha</a:t>
            </a:r>
            <a:r>
              <a:rPr lang="en-US" dirty="0"/>
              <a:t> and </a:t>
            </a:r>
            <a:r>
              <a:rPr lang="en-US" dirty="0" err="1"/>
              <a:t>StackOverflow</a:t>
            </a:r>
            <a:r>
              <a:rPr lang="en-US" dirty="0"/>
              <a:t> to solve all his problems, however he finds that some of them are too specific and most of them don’t actually make an effort to teach him the knowledge necessary to perform well on the exams.</a:t>
            </a:r>
          </a:p>
          <a:p>
            <a:pPr marL="0" lvl="0" indent="0" algn="l" rtl="0">
              <a:spcBef>
                <a:spcPts val="0"/>
              </a:spcBef>
              <a:spcAft>
                <a:spcPts val="1600"/>
              </a:spcAft>
              <a:buNone/>
            </a:pPr>
            <a:endParaRPr dirty="0"/>
          </a:p>
        </p:txBody>
      </p:sp>
      <p:pic>
        <p:nvPicPr>
          <p:cNvPr id="2" name="Obrázok 1">
            <a:extLst>
              <a:ext uri="{FF2B5EF4-FFF2-40B4-BE49-F238E27FC236}">
                <a16:creationId xmlns:a16="http://schemas.microsoft.com/office/drawing/2014/main" id="{658915D7-9A9B-4F36-A958-7CA09D8D6E55}"/>
              </a:ext>
            </a:extLst>
          </p:cNvPr>
          <p:cNvPicPr>
            <a:picLocks noChangeAspect="1"/>
          </p:cNvPicPr>
          <p:nvPr/>
        </p:nvPicPr>
        <p:blipFill>
          <a:blip r:embed="rId3"/>
          <a:stretch>
            <a:fillRect/>
          </a:stretch>
        </p:blipFill>
        <p:spPr>
          <a:xfrm>
            <a:off x="6339687" y="1007842"/>
            <a:ext cx="2717307" cy="37418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8FA74CBE-88AD-47FE-B660-734DCE167197}"/>
              </a:ext>
            </a:extLst>
          </p:cNvPr>
          <p:cNvSpPr>
            <a:spLocks noGrp="1"/>
          </p:cNvSpPr>
          <p:nvPr>
            <p:ph type="title"/>
          </p:nvPr>
        </p:nvSpPr>
        <p:spPr/>
        <p:txBody>
          <a:bodyPr/>
          <a:lstStyle/>
          <a:p>
            <a:r>
              <a:rPr lang="en-US" dirty="0"/>
              <a:t>User persona 3(Alex)</a:t>
            </a:r>
          </a:p>
        </p:txBody>
      </p:sp>
      <p:sp>
        <p:nvSpPr>
          <p:cNvPr id="3" name="Zástupný objekt pre text 2">
            <a:extLst>
              <a:ext uri="{FF2B5EF4-FFF2-40B4-BE49-F238E27FC236}">
                <a16:creationId xmlns:a16="http://schemas.microsoft.com/office/drawing/2014/main" id="{18AD41F5-03AA-41D8-99DC-A9EE3767157A}"/>
              </a:ext>
            </a:extLst>
          </p:cNvPr>
          <p:cNvSpPr>
            <a:spLocks noGrp="1"/>
          </p:cNvSpPr>
          <p:nvPr>
            <p:ph type="body" idx="1"/>
          </p:nvPr>
        </p:nvSpPr>
        <p:spPr>
          <a:xfrm>
            <a:off x="729450" y="2078875"/>
            <a:ext cx="4710229" cy="2261100"/>
          </a:xfrm>
        </p:spPr>
        <p:txBody>
          <a:bodyPr/>
          <a:lstStyle/>
          <a:p>
            <a:pPr marL="146050" indent="0">
              <a:buNone/>
            </a:pPr>
            <a:r>
              <a:rPr lang="en-US" dirty="0"/>
              <a:t>Alex is a 20 year old student who currently studies 2</a:t>
            </a:r>
            <a:r>
              <a:rPr lang="en-US" baseline="30000" dirty="0"/>
              <a:t>nd</a:t>
            </a:r>
            <a:r>
              <a:rPr lang="en-US" dirty="0"/>
              <a:t> year Gender Studies. He is a good student but sometimes he does not understand some concepts. However, he is usually too intimidated by lecturers, so he prefers to ask his fellow peers, but he would like a way of knowing which answer is considered the most reliable, so he does not get wrong information.</a:t>
            </a:r>
          </a:p>
          <a:p>
            <a:pPr marL="146050" indent="0">
              <a:buNone/>
            </a:pPr>
            <a:endParaRPr lang="en-US" dirty="0"/>
          </a:p>
        </p:txBody>
      </p:sp>
      <p:pic>
        <p:nvPicPr>
          <p:cNvPr id="1026" name="Picture 2" descr="VÃ½sledok vyhÄ¾adÃ¡vania obrÃ¡zkov pre dopyt green hair photo">
            <a:extLst>
              <a:ext uri="{FF2B5EF4-FFF2-40B4-BE49-F238E27FC236}">
                <a16:creationId xmlns:a16="http://schemas.microsoft.com/office/drawing/2014/main" id="{A07C5875-84EC-44D7-9DA0-F3E85F2708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6691" y="767562"/>
            <a:ext cx="2976597" cy="3968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7659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specification</a:t>
            </a:r>
            <a:endParaRPr dirty="0"/>
          </a:p>
        </p:txBody>
      </p:sp>
      <p:sp>
        <p:nvSpPr>
          <p:cNvPr id="111" name="Google Shape;111;p17"/>
          <p:cNvSpPr txBox="1">
            <a:spLocks noGrp="1"/>
          </p:cNvSpPr>
          <p:nvPr>
            <p:ph type="body" idx="1"/>
          </p:nvPr>
        </p:nvSpPr>
        <p:spPr>
          <a:xfrm>
            <a:off x="729450" y="1853850"/>
            <a:ext cx="7688700" cy="2261100"/>
          </a:xfrm>
          <a:prstGeom prst="rect">
            <a:avLst/>
          </a:prstGeom>
        </p:spPr>
        <p:txBody>
          <a:bodyPr spcFirstLastPara="1" wrap="square" lIns="91425" tIns="91425" rIns="91425" bIns="91425" anchor="t" anchorCtr="0">
            <a:noAutofit/>
          </a:bodyPr>
          <a:lstStyle/>
          <a:p>
            <a:pPr marL="146050" indent="0">
              <a:buNone/>
            </a:pPr>
            <a:r>
              <a:rPr lang="en-US" sz="1000" dirty="0"/>
              <a:t>	The intended users for the app are students studying at a single university. As for the purpose of the site, it’s to allow students to ask their fellow students for help with assignments and for other students to help them. </a:t>
            </a:r>
          </a:p>
          <a:p>
            <a:pPr marL="146050" indent="0">
              <a:buNone/>
            </a:pPr>
            <a:r>
              <a:rPr lang="en-US" sz="1000" dirty="0"/>
              <a:t>	People struggling with a course or other things will be able to ask their peers questions and others will be able to try and explain the material. </a:t>
            </a:r>
          </a:p>
          <a:p>
            <a:pPr marL="146050" indent="0">
              <a:buNone/>
            </a:pPr>
            <a:r>
              <a:rPr lang="en-US" sz="1000" dirty="0"/>
              <a:t>	Volunteers who are confident with the course material will provide the people struggling with help and advice and depending on if it’s correct receive “props” as a thanks for the answers which are then displayed on their profile.</a:t>
            </a:r>
          </a:p>
          <a:p>
            <a:r>
              <a:rPr lang="en-US" sz="1000" dirty="0"/>
              <a:t>Lecturers will be able to see what topics people are having the most trouble with. </a:t>
            </a:r>
          </a:p>
          <a:p>
            <a:r>
              <a:rPr lang="en-US" sz="1000" dirty="0"/>
              <a:t>Users should be able to:</a:t>
            </a:r>
          </a:p>
          <a:p>
            <a:pPr lvl="0"/>
            <a:r>
              <a:rPr lang="en-US" sz="1000" dirty="0"/>
              <a:t>make an account</a:t>
            </a:r>
          </a:p>
          <a:p>
            <a:pPr lvl="0"/>
            <a:r>
              <a:rPr lang="en-US" sz="1000" dirty="0"/>
              <a:t>ask questions</a:t>
            </a:r>
          </a:p>
          <a:p>
            <a:pPr lvl="0"/>
            <a:r>
              <a:rPr lang="en-US" sz="1000" dirty="0"/>
              <a:t>write in mathematical formulas</a:t>
            </a:r>
          </a:p>
          <a:p>
            <a:pPr lvl="0"/>
            <a:r>
              <a:rPr lang="en-US" sz="1000" dirty="0"/>
              <a:t>answer questions</a:t>
            </a:r>
          </a:p>
          <a:p>
            <a:pPr lvl="0"/>
            <a:r>
              <a:rPr lang="en-US" sz="1000" dirty="0"/>
              <a:t>attach images to answers and questions</a:t>
            </a:r>
          </a:p>
          <a:p>
            <a:pPr lvl="0"/>
            <a:r>
              <a:rPr lang="en-US" sz="1000" dirty="0"/>
              <a:t>reply and discuss answers</a:t>
            </a:r>
          </a:p>
          <a:p>
            <a:pPr lvl="0"/>
            <a:r>
              <a:rPr lang="en-US" sz="1000" dirty="0"/>
              <a:t>search for questions based on criteria</a:t>
            </a:r>
          </a:p>
          <a:p>
            <a:pPr lvl="0"/>
            <a:r>
              <a:rPr lang="en-US" sz="1000" dirty="0"/>
              <a:t>rate comments based on their correctness</a:t>
            </a:r>
          </a:p>
          <a:p>
            <a:pPr lvl="0"/>
            <a:r>
              <a:rPr lang="en-US" sz="1000" dirty="0"/>
              <a:t>the questions should be </a:t>
            </a:r>
            <a:r>
              <a:rPr lang="en-US" sz="1000" dirty="0" err="1"/>
              <a:t>categorised</a:t>
            </a:r>
            <a:r>
              <a:rPr lang="en-US" sz="1000" dirty="0"/>
              <a:t> by course and more widely by subject</a:t>
            </a:r>
          </a:p>
          <a:p>
            <a:pPr marL="0" lvl="0" indent="0" algn="l" rtl="0">
              <a:spcBef>
                <a:spcPts val="0"/>
              </a:spcBef>
              <a:spcAft>
                <a:spcPts val="1600"/>
              </a:spcAft>
              <a:buNone/>
            </a:pPr>
            <a:endParaRPr sz="1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 architecture diagram</a:t>
            </a:r>
            <a:endParaRPr/>
          </a:p>
        </p:txBody>
      </p:sp>
      <p:sp>
        <p:nvSpPr>
          <p:cNvPr id="117" name="Google Shape;117;p1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2" name="Obrázok 1">
            <a:extLst>
              <a:ext uri="{FF2B5EF4-FFF2-40B4-BE49-F238E27FC236}">
                <a16:creationId xmlns:a16="http://schemas.microsoft.com/office/drawing/2014/main" id="{8E3F555B-6C46-4C58-9406-EE4B08BB0036}"/>
              </a:ext>
            </a:extLst>
          </p:cNvPr>
          <p:cNvPicPr>
            <a:picLocks noChangeAspect="1"/>
          </p:cNvPicPr>
          <p:nvPr/>
        </p:nvPicPr>
        <p:blipFill>
          <a:blip r:embed="rId3"/>
          <a:stretch>
            <a:fillRect/>
          </a:stretch>
        </p:blipFill>
        <p:spPr>
          <a:xfrm>
            <a:off x="2152650" y="2109287"/>
            <a:ext cx="4838700" cy="22002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ER diagram</a:t>
            </a:r>
            <a:endParaRPr dirty="0"/>
          </a:p>
        </p:txBody>
      </p:sp>
      <p:sp>
        <p:nvSpPr>
          <p:cNvPr id="123" name="Google Shape;123;p1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2" name="Obrázok 1">
            <a:extLst>
              <a:ext uri="{FF2B5EF4-FFF2-40B4-BE49-F238E27FC236}">
                <a16:creationId xmlns:a16="http://schemas.microsoft.com/office/drawing/2014/main" id="{7E6CD855-4C09-46F4-9CFB-12423493EE57}"/>
              </a:ext>
            </a:extLst>
          </p:cNvPr>
          <p:cNvPicPr>
            <a:picLocks noChangeAspect="1"/>
          </p:cNvPicPr>
          <p:nvPr/>
        </p:nvPicPr>
        <p:blipFill>
          <a:blip r:embed="rId3"/>
          <a:stretch>
            <a:fillRect/>
          </a:stretch>
        </p:blipFill>
        <p:spPr>
          <a:xfrm>
            <a:off x="3944142" y="637275"/>
            <a:ext cx="4639206" cy="428596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CB06E967-CCC1-45AD-964F-98E7CAF52EDD}"/>
              </a:ext>
            </a:extLst>
          </p:cNvPr>
          <p:cNvSpPr>
            <a:spLocks noGrp="1"/>
          </p:cNvSpPr>
          <p:nvPr>
            <p:ph type="title"/>
          </p:nvPr>
        </p:nvSpPr>
        <p:spPr/>
        <p:txBody>
          <a:bodyPr/>
          <a:lstStyle/>
          <a:p>
            <a:r>
              <a:rPr lang="en-US" dirty="0"/>
              <a:t>users</a:t>
            </a:r>
          </a:p>
        </p:txBody>
      </p:sp>
      <p:graphicFrame>
        <p:nvGraphicFramePr>
          <p:cNvPr id="5" name="Tabuľka 4">
            <a:extLst>
              <a:ext uri="{FF2B5EF4-FFF2-40B4-BE49-F238E27FC236}">
                <a16:creationId xmlns:a16="http://schemas.microsoft.com/office/drawing/2014/main" id="{07DAC02D-D005-4CE1-880D-36E71FCF34F0}"/>
              </a:ext>
            </a:extLst>
          </p:cNvPr>
          <p:cNvGraphicFramePr>
            <a:graphicFrameLocks noGrp="1"/>
          </p:cNvGraphicFramePr>
          <p:nvPr>
            <p:extLst>
              <p:ext uri="{D42A27DB-BD31-4B8C-83A1-F6EECF244321}">
                <p14:modId xmlns:p14="http://schemas.microsoft.com/office/powerpoint/2010/main" val="360118402"/>
              </p:ext>
            </p:extLst>
          </p:nvPr>
        </p:nvGraphicFramePr>
        <p:xfrm>
          <a:off x="725850" y="1853850"/>
          <a:ext cx="7036880" cy="2115947"/>
        </p:xfrm>
        <a:graphic>
          <a:graphicData uri="http://schemas.openxmlformats.org/drawingml/2006/table">
            <a:tbl>
              <a:tblPr firstRow="1" firstCol="1" bandRow="1">
                <a:tableStyleId>{5C22544A-7EE6-4342-B048-85BDC9FD1C3A}</a:tableStyleId>
              </a:tblPr>
              <a:tblGrid>
                <a:gridCol w="3518440">
                  <a:extLst>
                    <a:ext uri="{9D8B030D-6E8A-4147-A177-3AD203B41FA5}">
                      <a16:colId xmlns:a16="http://schemas.microsoft.com/office/drawing/2014/main" val="2573941266"/>
                    </a:ext>
                  </a:extLst>
                </a:gridCol>
                <a:gridCol w="3518440">
                  <a:extLst>
                    <a:ext uri="{9D8B030D-6E8A-4147-A177-3AD203B41FA5}">
                      <a16:colId xmlns:a16="http://schemas.microsoft.com/office/drawing/2014/main" val="155250669"/>
                    </a:ext>
                  </a:extLst>
                </a:gridCol>
              </a:tblGrid>
              <a:tr h="437721">
                <a:tc gridSpan="2">
                  <a:txBody>
                    <a:bodyPr/>
                    <a:lstStyle/>
                    <a:p>
                      <a:pPr marL="0" marR="0" algn="ctr">
                        <a:spcBef>
                          <a:spcPts val="0"/>
                        </a:spcBef>
                        <a:spcAft>
                          <a:spcPts val="0"/>
                        </a:spcAft>
                      </a:pPr>
                      <a:r>
                        <a:rPr lang="en-GB" sz="1600" kern="150" dirty="0">
                          <a:effectLst/>
                          <a:latin typeface="+mn-lt"/>
                        </a:rPr>
                        <a:t>Users</a:t>
                      </a:r>
                      <a:endParaRPr lang="en-US" sz="1200" kern="150" dirty="0">
                        <a:effectLst/>
                        <a:latin typeface="+mn-lt"/>
                        <a:ea typeface="SimSun" panose="02010600030101010101" pitchFamily="2" charset="-122"/>
                        <a:cs typeface="Lucida Sans" panose="020B0602030504020204" pitchFamily="34" charset="0"/>
                      </a:endParaRPr>
                    </a:p>
                  </a:txBody>
                  <a:tcPr marL="34925" marR="34925" marT="34925" marB="34925"/>
                </a:tc>
                <a:tc hMerge="1">
                  <a:txBody>
                    <a:bodyPr/>
                    <a:lstStyle/>
                    <a:p>
                      <a:endParaRPr lang="en-US"/>
                    </a:p>
                  </a:txBody>
                  <a:tcPr/>
                </a:tc>
                <a:extLst>
                  <a:ext uri="{0D108BD9-81ED-4DB2-BD59-A6C34878D82A}">
                    <a16:rowId xmlns:a16="http://schemas.microsoft.com/office/drawing/2014/main" val="3444809638"/>
                  </a:ext>
                </a:extLst>
              </a:tr>
              <a:tr h="352658">
                <a:tc>
                  <a:txBody>
                    <a:bodyPr/>
                    <a:lstStyle/>
                    <a:p>
                      <a:pPr marL="0" marR="0">
                        <a:spcBef>
                          <a:spcPts val="0"/>
                        </a:spcBef>
                        <a:spcAft>
                          <a:spcPts val="0"/>
                        </a:spcAft>
                      </a:pPr>
                      <a:r>
                        <a:rPr lang="en-GB" sz="1200" kern="150" dirty="0">
                          <a:effectLst/>
                          <a:latin typeface="+mn-lt"/>
                        </a:rPr>
                        <a:t>Field</a:t>
                      </a:r>
                      <a:endParaRPr lang="en-US" sz="1200" kern="150" dirty="0">
                        <a:effectLst/>
                        <a:latin typeface="+mn-lt"/>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200" kern="150">
                          <a:effectLst/>
                          <a:latin typeface="+mn-lt"/>
                        </a:rPr>
                        <a:t>Type</a:t>
                      </a:r>
                      <a:endParaRPr lang="en-US" sz="1200" kern="150">
                        <a:effectLst/>
                        <a:latin typeface="+mn-lt"/>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979284571"/>
                  </a:ext>
                </a:extLst>
              </a:tr>
              <a:tr h="331392">
                <a:tc>
                  <a:txBody>
                    <a:bodyPr/>
                    <a:lstStyle/>
                    <a:p>
                      <a:pPr marL="0" marR="0">
                        <a:spcBef>
                          <a:spcPts val="0"/>
                        </a:spcBef>
                        <a:spcAft>
                          <a:spcPts val="0"/>
                        </a:spcAft>
                      </a:pPr>
                      <a:r>
                        <a:rPr lang="en-GB" sz="1100" kern="150" dirty="0">
                          <a:effectLst/>
                          <a:latin typeface="+mn-lt"/>
                        </a:rPr>
                        <a:t>Username</a:t>
                      </a:r>
                      <a:endParaRPr lang="en-US" sz="1200" kern="150" dirty="0">
                        <a:effectLst/>
                        <a:latin typeface="+mn-lt"/>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a:effectLst/>
                          <a:latin typeface="+mn-lt"/>
                        </a:rPr>
                        <a:t>Char (128) (Primary key)</a:t>
                      </a:r>
                      <a:endParaRPr lang="en-US" sz="1200" kern="150">
                        <a:effectLst/>
                        <a:latin typeface="+mn-lt"/>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122672290"/>
                  </a:ext>
                </a:extLst>
              </a:tr>
              <a:tr h="331392">
                <a:tc>
                  <a:txBody>
                    <a:bodyPr/>
                    <a:lstStyle/>
                    <a:p>
                      <a:pPr marL="0" marR="0">
                        <a:spcBef>
                          <a:spcPts val="0"/>
                        </a:spcBef>
                        <a:spcAft>
                          <a:spcPts val="0"/>
                        </a:spcAft>
                      </a:pPr>
                      <a:r>
                        <a:rPr lang="en-GB" sz="1100" kern="150" dirty="0">
                          <a:effectLst/>
                          <a:latin typeface="+mn-lt"/>
                        </a:rPr>
                        <a:t>Email address</a:t>
                      </a:r>
                      <a:endParaRPr lang="en-US" sz="1200" kern="150" dirty="0">
                        <a:effectLst/>
                        <a:latin typeface="+mn-lt"/>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a:effectLst/>
                          <a:latin typeface="+mn-lt"/>
                        </a:rPr>
                        <a:t>Char (128) (formatted) (Unique)</a:t>
                      </a:r>
                      <a:endParaRPr lang="en-US" sz="1200" kern="150">
                        <a:effectLst/>
                        <a:latin typeface="+mn-lt"/>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861827022"/>
                  </a:ext>
                </a:extLst>
              </a:tr>
              <a:tr h="331392">
                <a:tc>
                  <a:txBody>
                    <a:bodyPr/>
                    <a:lstStyle/>
                    <a:p>
                      <a:pPr marL="0" marR="0">
                        <a:spcBef>
                          <a:spcPts val="0"/>
                        </a:spcBef>
                        <a:spcAft>
                          <a:spcPts val="0"/>
                        </a:spcAft>
                      </a:pPr>
                      <a:r>
                        <a:rPr lang="en-GB" sz="1100" kern="150">
                          <a:effectLst/>
                          <a:latin typeface="+mn-lt"/>
                        </a:rPr>
                        <a:t>Password</a:t>
                      </a:r>
                      <a:endParaRPr lang="en-US" sz="1200" kern="150">
                        <a:effectLst/>
                        <a:latin typeface="+mn-lt"/>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a:effectLst/>
                          <a:latin typeface="+mn-lt"/>
                        </a:rPr>
                        <a:t>Char (128)</a:t>
                      </a:r>
                      <a:endParaRPr lang="en-US" sz="1200" kern="150">
                        <a:effectLst/>
                        <a:latin typeface="+mn-lt"/>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2559718968"/>
                  </a:ext>
                </a:extLst>
              </a:tr>
              <a:tr h="331392">
                <a:tc>
                  <a:txBody>
                    <a:bodyPr/>
                    <a:lstStyle/>
                    <a:p>
                      <a:pPr marL="0" marR="0">
                        <a:spcBef>
                          <a:spcPts val="0"/>
                        </a:spcBef>
                        <a:spcAft>
                          <a:spcPts val="0"/>
                        </a:spcAft>
                      </a:pPr>
                      <a:r>
                        <a:rPr lang="en-GB" sz="1100" kern="150" dirty="0">
                          <a:effectLst/>
                          <a:latin typeface="+mn-lt"/>
                        </a:rPr>
                        <a:t>URL</a:t>
                      </a:r>
                      <a:endParaRPr lang="en-US" sz="1200" kern="150" dirty="0">
                        <a:effectLst/>
                        <a:latin typeface="+mn-lt"/>
                        <a:ea typeface="SimSun" panose="02010600030101010101" pitchFamily="2" charset="-122"/>
                        <a:cs typeface="Lucida Sans" panose="020B0602030504020204" pitchFamily="34" charset="0"/>
                      </a:endParaRPr>
                    </a:p>
                  </a:txBody>
                  <a:tcPr marL="34925" marR="34925" marT="34925" marB="34925"/>
                </a:tc>
                <a:tc>
                  <a:txBody>
                    <a:bodyPr/>
                    <a:lstStyle/>
                    <a:p>
                      <a:pPr marL="0" marR="0">
                        <a:spcBef>
                          <a:spcPts val="0"/>
                        </a:spcBef>
                        <a:spcAft>
                          <a:spcPts val="0"/>
                        </a:spcAft>
                      </a:pPr>
                      <a:r>
                        <a:rPr lang="en-GB" sz="1100" kern="150" dirty="0">
                          <a:effectLst/>
                          <a:latin typeface="+mn-lt"/>
                        </a:rPr>
                        <a:t>Slug</a:t>
                      </a:r>
                      <a:endParaRPr lang="en-US" sz="1200" kern="150" dirty="0">
                        <a:effectLst/>
                        <a:latin typeface="+mn-lt"/>
                        <a:ea typeface="SimSun" panose="02010600030101010101" pitchFamily="2" charset="-122"/>
                        <a:cs typeface="Lucida Sans" panose="020B0602030504020204" pitchFamily="34" charset="0"/>
                      </a:endParaRPr>
                    </a:p>
                  </a:txBody>
                  <a:tcPr marL="34925" marR="34925" marT="34925" marB="34925"/>
                </a:tc>
                <a:extLst>
                  <a:ext uri="{0D108BD9-81ED-4DB2-BD59-A6C34878D82A}">
                    <a16:rowId xmlns:a16="http://schemas.microsoft.com/office/drawing/2014/main" val="1353114650"/>
                  </a:ext>
                </a:extLst>
              </a:tr>
            </a:tbl>
          </a:graphicData>
        </a:graphic>
      </p:graphicFrame>
    </p:spTree>
    <p:extLst>
      <p:ext uri="{BB962C8B-B14F-4D97-AF65-F5344CB8AC3E}">
        <p14:creationId xmlns:p14="http://schemas.microsoft.com/office/powerpoint/2010/main" val="1790679207"/>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227</TotalTime>
  <Words>683</Words>
  <Application>Microsoft Office PowerPoint</Application>
  <PresentationFormat>Prezentácia na obrazovke (16:9)</PresentationFormat>
  <Paragraphs>135</Paragraphs>
  <Slides>22</Slides>
  <Notes>9</Notes>
  <HiddenSlides>0</HiddenSlides>
  <MMClips>0</MMClips>
  <ScaleCrop>false</ScaleCrop>
  <HeadingPairs>
    <vt:vector size="6" baseType="variant">
      <vt:variant>
        <vt:lpstr>Použité písma</vt:lpstr>
      </vt:variant>
      <vt:variant>
        <vt:i4>5</vt:i4>
      </vt:variant>
      <vt:variant>
        <vt:lpstr>Motív</vt:lpstr>
      </vt:variant>
      <vt:variant>
        <vt:i4>1</vt:i4>
      </vt:variant>
      <vt:variant>
        <vt:lpstr>Nadpisy snímok</vt:lpstr>
      </vt:variant>
      <vt:variant>
        <vt:i4>22</vt:i4>
      </vt:variant>
    </vt:vector>
  </HeadingPairs>
  <TitlesOfParts>
    <vt:vector size="28" baseType="lpstr">
      <vt:lpstr>Lucida Sans</vt:lpstr>
      <vt:lpstr>Arial</vt:lpstr>
      <vt:lpstr>Lato</vt:lpstr>
      <vt:lpstr>Raleway</vt:lpstr>
      <vt:lpstr>SimSun</vt:lpstr>
      <vt:lpstr>Streamline</vt:lpstr>
      <vt:lpstr>Glas Overgow</vt:lpstr>
      <vt:lpstr>overview</vt:lpstr>
      <vt:lpstr>User persona 1(Amy)</vt:lpstr>
      <vt:lpstr>User persona 2(Johnny)</vt:lpstr>
      <vt:lpstr>User persona 3(Alex)</vt:lpstr>
      <vt:lpstr>specification</vt:lpstr>
      <vt:lpstr>System architecture diagram</vt:lpstr>
      <vt:lpstr>ER diagram</vt:lpstr>
      <vt:lpstr>users</vt:lpstr>
      <vt:lpstr>subjects</vt:lpstr>
      <vt:lpstr>courses</vt:lpstr>
      <vt:lpstr>questions</vt:lpstr>
      <vt:lpstr>answers</vt:lpstr>
      <vt:lpstr>replies</vt:lpstr>
      <vt:lpstr>Followed courses</vt:lpstr>
      <vt:lpstr>wireframes</vt:lpstr>
      <vt:lpstr>Prezentácia programu PowerPoint</vt:lpstr>
      <vt:lpstr>Prezentácia programu PowerPoint</vt:lpstr>
      <vt:lpstr>Prezentácia programu PowerPoint</vt:lpstr>
      <vt:lpstr>Prezentácia programu PowerPoint</vt:lpstr>
      <vt:lpstr>Prezentácia programu PowerPoint</vt:lpstr>
      <vt:lpstr>walkthrough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Glas Overgow</dc:title>
  <cp:lastModifiedBy>Richard Nemeth</cp:lastModifiedBy>
  <cp:revision>9</cp:revision>
  <dcterms:modified xsi:type="dcterms:W3CDTF">2019-02-22T14:29:28Z</dcterms:modified>
</cp:coreProperties>
</file>